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6" r:id="rId2"/>
    <p:sldId id="267" r:id="rId3"/>
    <p:sldId id="264" r:id="rId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133"/>
    <a:srgbClr val="FA8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EDD8E-3465-4955-BA02-3DBB7A8E7135}" type="datetimeFigureOut">
              <a:rPr kumimoji="1" lang="ja-JP" altLang="en-US" smtClean="0"/>
              <a:t>2026/6/9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F60AD-8DCC-4E02-975D-5752ACE143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783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F60AD-8DCC-4E02-975D-5752ACE1432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21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957144-2F9C-7530-D50B-0D39B160785D}"/>
              </a:ext>
            </a:extLst>
          </p:cNvPr>
          <p:cNvSpPr txBox="1"/>
          <p:nvPr/>
        </p:nvSpPr>
        <p:spPr>
          <a:xfrm>
            <a:off x="1003315" y="2334049"/>
            <a:ext cx="1432560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大学・大学院留学生など、高度外国人材のキャリア支援に関心を持つ支援者が、隔月第</a:t>
            </a:r>
            <a:r>
              <a:rPr kumimoji="1" lang="en-US" altLang="ja-JP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日曜日にオンラインで集まる無料の勉強会です。</a:t>
            </a:r>
            <a:endParaRPr kumimoji="1" lang="en-US" altLang="ja-JP" sz="3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事例共有、ワークショップ、情報交換などを通じて実践知を高めるとともに、</a:t>
            </a:r>
            <a:endParaRPr kumimoji="1" lang="en-US" altLang="ja-JP" sz="3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教育機関、企業、就労支援組織などで活動する参加者同士のネットワークづくりを進めます。関連するセミナー・勉強会等の情報も紹介します。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54889F-4DA6-86F5-6184-484BD7A12FA9}"/>
              </a:ext>
            </a:extLst>
          </p:cNvPr>
          <p:cNvSpPr txBox="1"/>
          <p:nvPr/>
        </p:nvSpPr>
        <p:spPr>
          <a:xfrm>
            <a:off x="942848" y="1084219"/>
            <a:ext cx="105918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endParaRPr kumimoji="1" lang="ja-JP" altLang="en-US" sz="3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高度外国人材キャリア支援　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B74E9CB-1B22-00DA-90D3-E5862AA4F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00" y="6248400"/>
            <a:ext cx="671052" cy="533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1578F5-4D77-D677-9725-3C9F185E2899}"/>
              </a:ext>
            </a:extLst>
          </p:cNvPr>
          <p:cNvSpPr txBox="1"/>
          <p:nvPr/>
        </p:nvSpPr>
        <p:spPr>
          <a:xfrm>
            <a:off x="1701103" y="6232366"/>
            <a:ext cx="657929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隔月開催（第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日曜日） オンライン</a:t>
            </a:r>
          </a:p>
        </p:txBody>
      </p:sp>
      <p:sp>
        <p:nvSpPr>
          <p:cNvPr id="14" name="フローチャート: 端子 13">
            <a:extLst>
              <a:ext uri="{FF2B5EF4-FFF2-40B4-BE49-F238E27FC236}">
                <a16:creationId xmlns:a16="http://schemas.microsoft.com/office/drawing/2014/main" id="{80A90F85-1E9F-B608-9B2D-91433D5C0ADF}"/>
              </a:ext>
            </a:extLst>
          </p:cNvPr>
          <p:cNvSpPr/>
          <p:nvPr/>
        </p:nvSpPr>
        <p:spPr>
          <a:xfrm>
            <a:off x="11105753" y="1322666"/>
            <a:ext cx="2074969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＃キャリア支援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フローチャート: 端子 14">
            <a:extLst>
              <a:ext uri="{FF2B5EF4-FFF2-40B4-BE49-F238E27FC236}">
                <a16:creationId xmlns:a16="http://schemas.microsoft.com/office/drawing/2014/main" id="{7FFE7809-2C94-1EC5-B114-7E0A67668A64}"/>
              </a:ext>
            </a:extLst>
          </p:cNvPr>
          <p:cNvSpPr/>
          <p:nvPr/>
        </p:nvSpPr>
        <p:spPr>
          <a:xfrm>
            <a:off x="13255912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＃多文化共生</a:t>
            </a:r>
          </a:p>
        </p:txBody>
      </p:sp>
      <p:sp>
        <p:nvSpPr>
          <p:cNvPr id="16" name="フローチャート: 端子 15">
            <a:extLst>
              <a:ext uri="{FF2B5EF4-FFF2-40B4-BE49-F238E27FC236}">
                <a16:creationId xmlns:a16="http://schemas.microsoft.com/office/drawing/2014/main" id="{A50385F7-71B1-ECD1-C9B6-9F97E1FF60D7}"/>
              </a:ext>
            </a:extLst>
          </p:cNvPr>
          <p:cNvSpPr/>
          <p:nvPr/>
        </p:nvSpPr>
        <p:spPr>
          <a:xfrm>
            <a:off x="1516836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勉強会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フローチャート: 端子 16">
            <a:extLst>
              <a:ext uri="{FF2B5EF4-FFF2-40B4-BE49-F238E27FC236}">
                <a16:creationId xmlns:a16="http://schemas.microsoft.com/office/drawing/2014/main" id="{6FF0A26A-350B-8C7A-E129-16016F667D32}"/>
              </a:ext>
            </a:extLst>
          </p:cNvPr>
          <p:cNvSpPr/>
          <p:nvPr/>
        </p:nvSpPr>
        <p:spPr>
          <a:xfrm>
            <a:off x="3626003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ワークショップ</a:t>
            </a:r>
            <a:endParaRPr kumimoji="1" lang="en-US" altLang="ja-JP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31B6993-5E6B-65AD-6289-C28757070D1F}"/>
              </a:ext>
            </a:extLst>
          </p:cNvPr>
          <p:cNvSpPr txBox="1"/>
          <p:nvPr/>
        </p:nvSpPr>
        <p:spPr>
          <a:xfrm>
            <a:off x="908796" y="7600205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学習・勉強系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642637-81B9-037A-160D-A13F1A5569AB}"/>
              </a:ext>
            </a:extLst>
          </p:cNvPr>
          <p:cNvSpPr txBox="1"/>
          <p:nvPr/>
        </p:nvSpPr>
        <p:spPr>
          <a:xfrm>
            <a:off x="5712645" y="7600205"/>
            <a:ext cx="2489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外部活動・イベント系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13895C0-9279-2449-51F7-029C90128B3B}"/>
              </a:ext>
            </a:extLst>
          </p:cNvPr>
          <p:cNvSpPr txBox="1"/>
          <p:nvPr/>
        </p:nvSpPr>
        <p:spPr>
          <a:xfrm>
            <a:off x="14026978" y="8836223"/>
            <a:ext cx="222902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一般財団法人</a:t>
            </a:r>
            <a:r>
              <a:rPr kumimoji="1" lang="en-US" altLang="ja-JP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endParaRPr kumimoji="1" lang="ja-JP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D0C3245-FD1B-D30C-D6E9-DD422E39E103}"/>
              </a:ext>
            </a:extLst>
          </p:cNvPr>
          <p:cNvSpPr txBox="1"/>
          <p:nvPr/>
        </p:nvSpPr>
        <p:spPr>
          <a:xfrm>
            <a:off x="10261600" y="337860"/>
            <a:ext cx="5412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kumimoji="1" lang="en-US" altLang="ja-JP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テーブルプロファイル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C43CE9A4-C339-5A0C-714F-0CBEE8EA5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6500" y="117010"/>
            <a:ext cx="755970" cy="75597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48BC20A-1985-1322-D00F-BC54018A2A6E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554009" y="7800260"/>
            <a:ext cx="3158636" cy="19088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フローチャート: 端子 10">
            <a:extLst>
              <a:ext uri="{FF2B5EF4-FFF2-40B4-BE49-F238E27FC236}">
                <a16:creationId xmlns:a16="http://schemas.microsoft.com/office/drawing/2014/main" id="{DCD6B79F-03BA-40BF-B93B-2B9DB1CC9E7D}"/>
              </a:ext>
            </a:extLst>
          </p:cNvPr>
          <p:cNvSpPr/>
          <p:nvPr/>
        </p:nvSpPr>
        <p:spPr>
          <a:xfrm>
            <a:off x="8886225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＃高度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外国人材</a:t>
            </a:r>
          </a:p>
        </p:txBody>
      </p:sp>
      <p:sp>
        <p:nvSpPr>
          <p:cNvPr id="23" name="フローチャート: 端子 22">
            <a:extLst>
              <a:ext uri="{FF2B5EF4-FFF2-40B4-BE49-F238E27FC236}">
                <a16:creationId xmlns:a16="http://schemas.microsoft.com/office/drawing/2014/main" id="{E2CC4BD2-1D4F-FF6B-E35B-9E00BC6DC76E}"/>
              </a:ext>
            </a:extLst>
          </p:cNvPr>
          <p:cNvSpPr/>
          <p:nvPr/>
        </p:nvSpPr>
        <p:spPr>
          <a:xfrm>
            <a:off x="5735170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事例紹介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B37C474-B77D-9DC9-1FCE-7341DC092C7A}"/>
              </a:ext>
            </a:extLst>
          </p:cNvPr>
          <p:cNvSpPr txBox="1"/>
          <p:nvPr/>
        </p:nvSpPr>
        <p:spPr>
          <a:xfrm>
            <a:off x="9249607" y="6163490"/>
            <a:ext cx="6781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高度外国人材支援に関心ある人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335A2F3-FE33-25F5-ABF6-76D218CBF1EB}"/>
              </a:ext>
            </a:extLst>
          </p:cNvPr>
          <p:cNvSpPr txBox="1"/>
          <p:nvPr/>
        </p:nvSpPr>
        <p:spPr>
          <a:xfrm>
            <a:off x="9271208" y="6790377"/>
            <a:ext cx="705472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外国人雇用企業の支援に関心ある人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B9A9362-BAFD-8770-4090-90B743E4D2A7}"/>
              </a:ext>
            </a:extLst>
          </p:cNvPr>
          <p:cNvSpPr txBox="1"/>
          <p:nvPr/>
        </p:nvSpPr>
        <p:spPr>
          <a:xfrm>
            <a:off x="9271209" y="7422963"/>
            <a:ext cx="6781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英語力・海外経験を活かしたい人</a:t>
            </a: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48093F4F-C6E8-1DC3-EF60-C2470F969B14}"/>
              </a:ext>
            </a:extLst>
          </p:cNvPr>
          <p:cNvSpPr/>
          <p:nvPr/>
        </p:nvSpPr>
        <p:spPr>
          <a:xfrm>
            <a:off x="2860841" y="7600205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C1078F-AB94-EECA-4FCF-07A9467F0BA8}"/>
              </a:ext>
            </a:extLst>
          </p:cNvPr>
          <p:cNvSpPr txBox="1"/>
          <p:nvPr/>
        </p:nvSpPr>
        <p:spPr>
          <a:xfrm>
            <a:off x="20320" y="205740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①目的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7B6CE9-A4D8-7E20-A432-995772B6EE81}"/>
              </a:ext>
            </a:extLst>
          </p:cNvPr>
          <p:cNvSpPr txBox="1"/>
          <p:nvPr/>
        </p:nvSpPr>
        <p:spPr>
          <a:xfrm>
            <a:off x="9575800" y="762000"/>
            <a:ext cx="5870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②キーワード（最大</a:t>
            </a:r>
            <a:r>
              <a:rPr kumimoji="1" lang="en-US" altLang="ja-JP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つまで）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9E1E371-DA38-08E3-D2E3-6ABACE2D7D22}"/>
              </a:ext>
            </a:extLst>
          </p:cNvPr>
          <p:cNvSpPr txBox="1"/>
          <p:nvPr/>
        </p:nvSpPr>
        <p:spPr>
          <a:xfrm>
            <a:off x="4089400" y="5334000"/>
            <a:ext cx="45784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（↓スタイルは最大</a:t>
            </a:r>
            <a:r>
              <a:rPr kumimoji="1"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つまで）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247C49-4F2F-39D7-8A3A-ED6B211F0798}"/>
              </a:ext>
            </a:extLst>
          </p:cNvPr>
          <p:cNvCxnSpPr>
            <a:cxnSpLocks/>
          </p:cNvCxnSpPr>
          <p:nvPr/>
        </p:nvCxnSpPr>
        <p:spPr>
          <a:xfrm>
            <a:off x="2758110" y="8382000"/>
            <a:ext cx="3280802" cy="0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楕円 6">
            <a:extLst>
              <a:ext uri="{FF2B5EF4-FFF2-40B4-BE49-F238E27FC236}">
                <a16:creationId xmlns:a16="http://schemas.microsoft.com/office/drawing/2014/main" id="{C9A71BC1-D33B-ED72-0DAA-611D0FB5409D}"/>
              </a:ext>
            </a:extLst>
          </p:cNvPr>
          <p:cNvSpPr/>
          <p:nvPr/>
        </p:nvSpPr>
        <p:spPr>
          <a:xfrm>
            <a:off x="5067392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B99877D6-3F6D-D75D-C76D-7FBCDCBC314F}"/>
              </a:ext>
            </a:extLst>
          </p:cNvPr>
          <p:cNvSpPr/>
          <p:nvPr/>
        </p:nvSpPr>
        <p:spPr>
          <a:xfrm>
            <a:off x="5380598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69465287-A5DF-557E-DF3B-8E76A7584650}"/>
              </a:ext>
            </a:extLst>
          </p:cNvPr>
          <p:cNvSpPr/>
          <p:nvPr/>
        </p:nvSpPr>
        <p:spPr>
          <a:xfrm>
            <a:off x="5693802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CBDA8C8B-3724-B34A-79BB-914F4E0CC686}"/>
              </a:ext>
            </a:extLst>
          </p:cNvPr>
          <p:cNvSpPr/>
          <p:nvPr/>
        </p:nvSpPr>
        <p:spPr>
          <a:xfrm>
            <a:off x="4754186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00BD51E3-BFD6-35C8-F54D-04FCC334A9B8}"/>
              </a:ext>
            </a:extLst>
          </p:cNvPr>
          <p:cNvSpPr/>
          <p:nvPr/>
        </p:nvSpPr>
        <p:spPr>
          <a:xfrm>
            <a:off x="4440980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6CDB4E6F-9A8E-706F-FE8E-A7DD92299E37}"/>
              </a:ext>
            </a:extLst>
          </p:cNvPr>
          <p:cNvSpPr/>
          <p:nvPr/>
        </p:nvSpPr>
        <p:spPr>
          <a:xfrm>
            <a:off x="4127774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ADD27DD4-E500-E013-4BB7-05DC9493098D}"/>
              </a:ext>
            </a:extLst>
          </p:cNvPr>
          <p:cNvSpPr/>
          <p:nvPr/>
        </p:nvSpPr>
        <p:spPr>
          <a:xfrm>
            <a:off x="3814568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EC87C1C3-9F3E-6310-1451-0E25DA674ED7}"/>
              </a:ext>
            </a:extLst>
          </p:cNvPr>
          <p:cNvSpPr/>
          <p:nvPr/>
        </p:nvSpPr>
        <p:spPr>
          <a:xfrm>
            <a:off x="3501362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3B8040D8-3645-1BF8-A56F-1D9BC2021584}"/>
              </a:ext>
            </a:extLst>
          </p:cNvPr>
          <p:cNvSpPr/>
          <p:nvPr/>
        </p:nvSpPr>
        <p:spPr>
          <a:xfrm>
            <a:off x="3188156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3D2E273C-FE44-6ADF-A5E6-36AF0B7B24C0}"/>
              </a:ext>
            </a:extLst>
          </p:cNvPr>
          <p:cNvSpPr/>
          <p:nvPr/>
        </p:nvSpPr>
        <p:spPr>
          <a:xfrm>
            <a:off x="2874950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779D5495-FB62-2D88-7227-0675B74412B9}"/>
              </a:ext>
            </a:extLst>
          </p:cNvPr>
          <p:cNvSpPr/>
          <p:nvPr/>
        </p:nvSpPr>
        <p:spPr>
          <a:xfrm>
            <a:off x="12136634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D3D56A2E-1E25-BC22-E6D0-0E09691AF1A7}"/>
              </a:ext>
            </a:extLst>
          </p:cNvPr>
          <p:cNvSpPr/>
          <p:nvPr/>
        </p:nvSpPr>
        <p:spPr>
          <a:xfrm>
            <a:off x="12449840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53A95D45-6514-130F-2038-6B0AC255D5AF}"/>
              </a:ext>
            </a:extLst>
          </p:cNvPr>
          <p:cNvSpPr/>
          <p:nvPr/>
        </p:nvSpPr>
        <p:spPr>
          <a:xfrm>
            <a:off x="12779778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5F11CE52-ED28-14A7-8E25-43648BDB6729}"/>
              </a:ext>
            </a:extLst>
          </p:cNvPr>
          <p:cNvSpPr/>
          <p:nvPr/>
        </p:nvSpPr>
        <p:spPr>
          <a:xfrm>
            <a:off x="11823428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6E31AEBA-9FCC-D454-20A6-0035A99D974D}"/>
              </a:ext>
            </a:extLst>
          </p:cNvPr>
          <p:cNvSpPr/>
          <p:nvPr/>
        </p:nvSpPr>
        <p:spPr>
          <a:xfrm>
            <a:off x="11510222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304193CC-DB29-70CE-E168-E94FB16A56DA}"/>
              </a:ext>
            </a:extLst>
          </p:cNvPr>
          <p:cNvSpPr/>
          <p:nvPr/>
        </p:nvSpPr>
        <p:spPr>
          <a:xfrm>
            <a:off x="11197016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楕円 39">
            <a:extLst>
              <a:ext uri="{FF2B5EF4-FFF2-40B4-BE49-F238E27FC236}">
                <a16:creationId xmlns:a16="http://schemas.microsoft.com/office/drawing/2014/main" id="{77F62D4C-16F0-3F16-B67D-B884E148CFC1}"/>
              </a:ext>
            </a:extLst>
          </p:cNvPr>
          <p:cNvSpPr/>
          <p:nvPr/>
        </p:nvSpPr>
        <p:spPr>
          <a:xfrm>
            <a:off x="10883810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8CE55109-1A5D-BBE5-D24E-C4418C33D1EB}"/>
              </a:ext>
            </a:extLst>
          </p:cNvPr>
          <p:cNvSpPr/>
          <p:nvPr/>
        </p:nvSpPr>
        <p:spPr>
          <a:xfrm>
            <a:off x="10570604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652F4564-7B91-2E45-45EE-D1B696D2CAD2}"/>
              </a:ext>
            </a:extLst>
          </p:cNvPr>
          <p:cNvSpPr/>
          <p:nvPr/>
        </p:nvSpPr>
        <p:spPr>
          <a:xfrm>
            <a:off x="10257398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>
            <a:extLst>
              <a:ext uri="{FF2B5EF4-FFF2-40B4-BE49-F238E27FC236}">
                <a16:creationId xmlns:a16="http://schemas.microsoft.com/office/drawing/2014/main" id="{D97864C0-E3A5-9E95-8267-9F95BB043A63}"/>
              </a:ext>
            </a:extLst>
          </p:cNvPr>
          <p:cNvSpPr/>
          <p:nvPr/>
        </p:nvSpPr>
        <p:spPr>
          <a:xfrm>
            <a:off x="9944192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27A49D23-427E-524B-9E8B-863C892DC79D}"/>
              </a:ext>
            </a:extLst>
          </p:cNvPr>
          <p:cNvCxnSpPr>
            <a:cxnSpLocks/>
          </p:cNvCxnSpPr>
          <p:nvPr/>
        </p:nvCxnSpPr>
        <p:spPr>
          <a:xfrm>
            <a:off x="9948396" y="8422759"/>
            <a:ext cx="3123652" cy="0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169</Words>
  <Application>Microsoft Office PowerPoint</Application>
  <PresentationFormat>ユーザー設定</PresentationFormat>
  <Paragraphs>24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BIZ UDPゴシック</vt:lpstr>
      <vt:lpstr>游ゴシック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山本 達夫</cp:lastModifiedBy>
  <cp:revision>36</cp:revision>
  <dcterms:created xsi:type="dcterms:W3CDTF">2006-08-16T00:00:00Z</dcterms:created>
  <dcterms:modified xsi:type="dcterms:W3CDTF">2026-06-09T12:51:13Z</dcterms:modified>
</cp:coreProperties>
</file>