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6" r:id="rId2"/>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A133"/>
    <a:srgbClr val="FA8C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9" d="100"/>
          <a:sy n="79" d="100"/>
        </p:scale>
        <p:origin x="798"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BEDD8E-3465-4955-BA02-3DBB7A8E7135}" type="datetimeFigureOut">
              <a:rPr kumimoji="1" lang="ja-JP" altLang="en-US" smtClean="0"/>
              <a:t>2026/10/14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2F60AD-8DCC-4E02-975D-5752ACE1432E}" type="slidenum">
              <a:rPr kumimoji="1" lang="ja-JP" altLang="en-US" smtClean="0"/>
              <a:t>‹#›</a:t>
            </a:fld>
            <a:endParaRPr kumimoji="1" lang="ja-JP" altLang="en-US"/>
          </a:p>
        </p:txBody>
      </p:sp>
    </p:spTree>
    <p:extLst>
      <p:ext uri="{BB962C8B-B14F-4D97-AF65-F5344CB8AC3E}">
        <p14:creationId xmlns:p14="http://schemas.microsoft.com/office/powerpoint/2010/main" val="280278389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2E2F60AD-8DCC-4E02-975D-5752ACE1432E}" type="slidenum">
              <a:rPr kumimoji="1" lang="ja-JP" altLang="en-US" smtClean="0"/>
              <a:t>1</a:t>
            </a:fld>
            <a:endParaRPr kumimoji="1" lang="ja-JP" altLang="en-US"/>
          </a:p>
        </p:txBody>
      </p:sp>
    </p:spTree>
    <p:extLst>
      <p:ext uri="{BB962C8B-B14F-4D97-AF65-F5344CB8AC3E}">
        <p14:creationId xmlns:p14="http://schemas.microsoft.com/office/powerpoint/2010/main" val="1486218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0" y="38100"/>
            <a:ext cx="16256000" cy="9067800"/>
          </a:xfrm>
          <a:prstGeom prst="rect">
            <a:avLst/>
          </a:prstGeom>
        </p:spPr>
      </p:pic>
      <p:sp>
        <p:nvSpPr>
          <p:cNvPr id="3" name="テキスト ボックス 2">
            <a:extLst>
              <a:ext uri="{FF2B5EF4-FFF2-40B4-BE49-F238E27FC236}">
                <a16:creationId xmlns:a16="http://schemas.microsoft.com/office/drawing/2014/main" id="{EA957144-2F9C-7530-D50B-0D39B160785D}"/>
              </a:ext>
            </a:extLst>
          </p:cNvPr>
          <p:cNvSpPr txBox="1"/>
          <p:nvPr/>
        </p:nvSpPr>
        <p:spPr>
          <a:xfrm>
            <a:off x="1287518" y="2638258"/>
            <a:ext cx="14523945" cy="1754326"/>
          </a:xfrm>
          <a:prstGeom prst="rect">
            <a:avLst/>
          </a:prstGeom>
          <a:noFill/>
          <a:ln>
            <a:noFill/>
          </a:ln>
        </p:spPr>
        <p:txBody>
          <a:bodyPr wrap="square" rtlCol="0">
            <a:spAutoFit/>
          </a:bodyPr>
          <a:lstStyle/>
          <a:p>
            <a:r>
              <a:rPr kumimoji="1" lang="en-US" altLang="ja-JP" sz="3600" b="1" dirty="0">
                <a:latin typeface="BIZ UDPゴシック" panose="020B0400000000000000" pitchFamily="50" charset="-128"/>
                <a:ea typeface="BIZ UDPゴシック" panose="020B0400000000000000" pitchFamily="50" charset="-128"/>
              </a:rPr>
              <a:t>『</a:t>
            </a:r>
            <a:r>
              <a:rPr kumimoji="1" lang="ja-JP" altLang="en-US" sz="3600" b="1" dirty="0">
                <a:latin typeface="BIZ UDPゴシック" panose="020B0400000000000000" pitchFamily="50" charset="-128"/>
                <a:ea typeface="BIZ UDPゴシック" panose="020B0400000000000000" pitchFamily="50" charset="-128"/>
              </a:rPr>
              <a:t>キャリコンスキル</a:t>
            </a:r>
            <a:r>
              <a:rPr kumimoji="1" lang="en-US" altLang="ja-JP" sz="3600" b="1" dirty="0">
                <a:latin typeface="BIZ UDPゴシック" panose="020B0400000000000000" pitchFamily="50" charset="-128"/>
                <a:ea typeface="BIZ UDPゴシック" panose="020B0400000000000000" pitchFamily="50" charset="-128"/>
              </a:rPr>
              <a:t>』×『</a:t>
            </a:r>
            <a:r>
              <a:rPr kumimoji="1" lang="ja-JP" altLang="en-US" sz="3600" b="1" dirty="0">
                <a:latin typeface="BIZ UDPゴシック" panose="020B0400000000000000" pitchFamily="50" charset="-128"/>
                <a:ea typeface="BIZ UDPゴシック" panose="020B0400000000000000" pitchFamily="50" charset="-128"/>
              </a:rPr>
              <a:t>人生経験</a:t>
            </a:r>
            <a:r>
              <a:rPr kumimoji="1" lang="en-US" altLang="ja-JP" sz="3600" b="1" dirty="0">
                <a:latin typeface="BIZ UDPゴシック" panose="020B0400000000000000" pitchFamily="50" charset="-128"/>
                <a:ea typeface="BIZ UDPゴシック" panose="020B0400000000000000" pitchFamily="50" charset="-128"/>
              </a:rPr>
              <a:t>』×『</a:t>
            </a:r>
            <a:r>
              <a:rPr kumimoji="1" lang="ja-JP" altLang="en-US" sz="3600" b="1" dirty="0">
                <a:latin typeface="BIZ UDPゴシック" panose="020B0400000000000000" pitchFamily="50" charset="-128"/>
                <a:ea typeface="BIZ UDPゴシック" panose="020B0400000000000000" pitchFamily="50" charset="-128"/>
              </a:rPr>
              <a:t>得意技</a:t>
            </a:r>
            <a:r>
              <a:rPr kumimoji="1" lang="en-US" altLang="ja-JP" sz="3600" b="1" dirty="0">
                <a:latin typeface="BIZ UDPゴシック" panose="020B0400000000000000" pitchFamily="50" charset="-128"/>
                <a:ea typeface="BIZ UDPゴシック" panose="020B0400000000000000" pitchFamily="50" charset="-128"/>
              </a:rPr>
              <a:t>』×『</a:t>
            </a:r>
            <a:r>
              <a:rPr kumimoji="1" lang="ja-JP" altLang="en-US" sz="3600" b="1" dirty="0">
                <a:latin typeface="BIZ UDPゴシック" panose="020B0400000000000000" pitchFamily="50" charset="-128"/>
                <a:ea typeface="BIZ UDPゴシック" panose="020B0400000000000000" pitchFamily="50" charset="-128"/>
              </a:rPr>
              <a:t>コラボ</a:t>
            </a:r>
            <a:r>
              <a:rPr kumimoji="1" lang="en-US" altLang="ja-JP" sz="3600" b="1" dirty="0">
                <a:latin typeface="BIZ UDPゴシック" panose="020B0400000000000000" pitchFamily="50" charset="-128"/>
                <a:ea typeface="BIZ UDPゴシック" panose="020B0400000000000000" pitchFamily="50" charset="-128"/>
              </a:rPr>
              <a:t>』</a:t>
            </a:r>
            <a:r>
              <a:rPr kumimoji="1" lang="ja-JP" altLang="en-US" sz="3600" b="1" dirty="0">
                <a:latin typeface="BIZ UDPゴシック" panose="020B0400000000000000" pitchFamily="50" charset="-128"/>
                <a:ea typeface="BIZ UDPゴシック" panose="020B0400000000000000" pitchFamily="50" charset="-128"/>
              </a:rPr>
              <a:t>で</a:t>
            </a:r>
            <a:br>
              <a:rPr kumimoji="1" lang="ja-JP" altLang="en-US" sz="3600" b="1" dirty="0">
                <a:latin typeface="BIZ UDPゴシック" panose="020B0400000000000000" pitchFamily="50" charset="-128"/>
                <a:ea typeface="BIZ UDPゴシック" panose="020B0400000000000000" pitchFamily="50" charset="-128"/>
              </a:rPr>
            </a:br>
            <a:r>
              <a:rPr kumimoji="1" lang="ja-JP" altLang="en-US" sz="3600" b="1" dirty="0">
                <a:latin typeface="BIZ UDPゴシック" panose="020B0400000000000000" pitchFamily="50" charset="-128"/>
                <a:ea typeface="BIZ UDPゴシック" panose="020B0400000000000000" pitchFamily="50" charset="-128"/>
              </a:rPr>
              <a:t>ミライのおしごとやライフワークにつながる</a:t>
            </a:r>
            <a:r>
              <a:rPr kumimoji="1" lang="ja-JP" altLang="en-US" sz="3600" b="1" dirty="0">
                <a:solidFill>
                  <a:schemeClr val="bg1"/>
                </a:solidFill>
                <a:latin typeface="BIZ UDPゴシック" panose="020B0400000000000000" pitchFamily="50" charset="-128"/>
                <a:ea typeface="BIZ UDPゴシック" panose="020B0400000000000000" pitchFamily="50" charset="-128"/>
              </a:rPr>
              <a:t>はじめの一歩</a:t>
            </a:r>
            <a:r>
              <a:rPr kumimoji="1" lang="ja-JP" altLang="en-US" sz="3600" b="1" dirty="0">
                <a:latin typeface="BIZ UDPゴシック" panose="020B0400000000000000" pitchFamily="50" charset="-128"/>
                <a:ea typeface="BIZ UDPゴシック" panose="020B0400000000000000" pitchFamily="50" charset="-128"/>
              </a:rPr>
              <a:t>を相互協力</a:t>
            </a:r>
            <a:endParaRPr kumimoji="1" lang="en-US" altLang="ja-JP" sz="3600" b="1" dirty="0">
              <a:latin typeface="BIZ UDPゴシック" panose="020B0400000000000000" pitchFamily="50" charset="-128"/>
              <a:ea typeface="BIZ UDPゴシック" panose="020B0400000000000000" pitchFamily="50" charset="-128"/>
            </a:endParaRPr>
          </a:p>
          <a:p>
            <a:r>
              <a:rPr kumimoji="1" lang="ja-JP" altLang="en-US" sz="3600" b="1" dirty="0">
                <a:latin typeface="BIZ UDPゴシック" panose="020B0400000000000000" pitchFamily="50" charset="-128"/>
                <a:ea typeface="BIZ UDPゴシック" panose="020B0400000000000000" pitchFamily="50" charset="-128"/>
              </a:rPr>
              <a:t>全国各地でキャリコンがいきいき活動することで存在周知を目指す</a:t>
            </a:r>
          </a:p>
        </p:txBody>
      </p:sp>
      <p:sp>
        <p:nvSpPr>
          <p:cNvPr id="4" name="テキスト ボックス 3">
            <a:extLst>
              <a:ext uri="{FF2B5EF4-FFF2-40B4-BE49-F238E27FC236}">
                <a16:creationId xmlns:a16="http://schemas.microsoft.com/office/drawing/2014/main" id="{9054889F-4DA6-86F5-6184-484BD7A12FA9}"/>
              </a:ext>
            </a:extLst>
          </p:cNvPr>
          <p:cNvSpPr txBox="1"/>
          <p:nvPr/>
        </p:nvSpPr>
        <p:spPr>
          <a:xfrm>
            <a:off x="942848" y="1084219"/>
            <a:ext cx="10591800" cy="1077218"/>
          </a:xfrm>
          <a:prstGeom prst="rect">
            <a:avLst/>
          </a:prstGeom>
          <a:noFill/>
          <a:ln>
            <a:noFill/>
          </a:ln>
        </p:spPr>
        <p:txBody>
          <a:bodyPr wrap="square" rtlCol="0">
            <a:spAutoFit/>
          </a:bodyPr>
          <a:lstStyle/>
          <a:p>
            <a:r>
              <a:rPr kumimoji="1" lang="ja-JP" altLang="en-US" sz="2800" b="1" dirty="0">
                <a:latin typeface="BIZ UDPゴシック" panose="020B0400000000000000" pitchFamily="50" charset="-128"/>
                <a:ea typeface="BIZ UDPゴシック" panose="020B0400000000000000" pitchFamily="50" charset="-128"/>
              </a:rPr>
              <a:t>テーブル</a:t>
            </a:r>
            <a:r>
              <a:rPr kumimoji="1" lang="en-US" altLang="ja-JP" sz="2800" b="1" dirty="0">
                <a:latin typeface="BIZ UDPゴシック" panose="020B0400000000000000" pitchFamily="50" charset="-128"/>
                <a:ea typeface="BIZ UDPゴシック" panose="020B0400000000000000" pitchFamily="50" charset="-128"/>
              </a:rPr>
              <a:t>27</a:t>
            </a:r>
            <a:r>
              <a:rPr kumimoji="1" lang="ja-JP" altLang="en-US" sz="2800" b="1" dirty="0">
                <a:latin typeface="BIZ UDPゴシック" panose="020B0400000000000000" pitchFamily="50" charset="-128"/>
                <a:ea typeface="BIZ UDPゴシック" panose="020B0400000000000000" pitchFamily="50" charset="-128"/>
              </a:rPr>
              <a:t>：</a:t>
            </a:r>
            <a:endParaRPr kumimoji="1" lang="en-US" altLang="ja-JP" sz="2800" b="1" dirty="0">
              <a:latin typeface="BIZ UDPゴシック" panose="020B0400000000000000" pitchFamily="50" charset="-128"/>
              <a:ea typeface="BIZ UDPゴシック" panose="020B0400000000000000" pitchFamily="50" charset="-128"/>
            </a:endParaRPr>
          </a:p>
          <a:p>
            <a:r>
              <a:rPr kumimoji="1" lang="ja-JP" altLang="en-US" sz="3600" b="1" dirty="0">
                <a:latin typeface="BIZ UDPゴシック" panose="020B0400000000000000" pitchFamily="50" charset="-128"/>
                <a:ea typeface="BIZ UDPゴシック" panose="020B0400000000000000" pitchFamily="50" charset="-128"/>
              </a:rPr>
              <a:t>まちのキャリコンさん</a:t>
            </a:r>
            <a:endParaRPr kumimoji="1" lang="en-US" altLang="ja-JP" sz="3600" b="1" dirty="0">
              <a:latin typeface="BIZ UDPゴシック" panose="020B0400000000000000" pitchFamily="50" charset="-128"/>
              <a:ea typeface="BIZ UDPゴシック" panose="020B0400000000000000" pitchFamily="50" charset="-128"/>
            </a:endParaRPr>
          </a:p>
        </p:txBody>
      </p:sp>
      <p:pic>
        <p:nvPicPr>
          <p:cNvPr id="5" name="図 4">
            <a:extLst>
              <a:ext uri="{FF2B5EF4-FFF2-40B4-BE49-F238E27FC236}">
                <a16:creationId xmlns:a16="http://schemas.microsoft.com/office/drawing/2014/main" id="{FB74E9CB-1B22-00DA-90D3-E5862AA4FFA3}"/>
              </a:ext>
            </a:extLst>
          </p:cNvPr>
          <p:cNvPicPr>
            <a:picLocks noChangeAspect="1"/>
          </p:cNvPicPr>
          <p:nvPr/>
        </p:nvPicPr>
        <p:blipFill>
          <a:blip r:embed="rId4"/>
          <a:stretch>
            <a:fillRect/>
          </a:stretch>
        </p:blipFill>
        <p:spPr>
          <a:xfrm>
            <a:off x="965200" y="6248400"/>
            <a:ext cx="671052" cy="533400"/>
          </a:xfrm>
          <a:prstGeom prst="rect">
            <a:avLst/>
          </a:prstGeom>
        </p:spPr>
      </p:pic>
      <p:sp>
        <p:nvSpPr>
          <p:cNvPr id="6" name="テキスト ボックス 5">
            <a:extLst>
              <a:ext uri="{FF2B5EF4-FFF2-40B4-BE49-F238E27FC236}">
                <a16:creationId xmlns:a16="http://schemas.microsoft.com/office/drawing/2014/main" id="{F4286140-1CD1-E36C-F5A4-3E11ECED7F97}"/>
              </a:ext>
            </a:extLst>
          </p:cNvPr>
          <p:cNvSpPr txBox="1"/>
          <p:nvPr/>
        </p:nvSpPr>
        <p:spPr>
          <a:xfrm>
            <a:off x="9575799" y="6115972"/>
            <a:ext cx="5824451" cy="523220"/>
          </a:xfrm>
          <a:prstGeom prst="rect">
            <a:avLst/>
          </a:prstGeom>
          <a:noFill/>
          <a:ln>
            <a:noFill/>
          </a:ln>
        </p:spPr>
        <p:txBody>
          <a:bodyPr wrap="square" rtlCol="0">
            <a:spAutoFit/>
          </a:bodyPr>
          <a:lstStyle/>
          <a:p>
            <a:r>
              <a:rPr kumimoji="1" lang="ja-JP" altLang="en-US" sz="2800" b="1" dirty="0">
                <a:latin typeface="BIZ UDPゴシック" panose="020B0400000000000000" pitchFamily="50" charset="-128"/>
                <a:ea typeface="BIZ UDPゴシック" panose="020B0400000000000000" pitchFamily="50" charset="-128"/>
              </a:rPr>
              <a:t>まちや身近な機会で活動したい方</a:t>
            </a:r>
          </a:p>
        </p:txBody>
      </p:sp>
      <p:sp>
        <p:nvSpPr>
          <p:cNvPr id="7" name="テキスト ボックス 6">
            <a:extLst>
              <a:ext uri="{FF2B5EF4-FFF2-40B4-BE49-F238E27FC236}">
                <a16:creationId xmlns:a16="http://schemas.microsoft.com/office/drawing/2014/main" id="{461578F5-4D77-D677-9725-3C9F185E2899}"/>
              </a:ext>
            </a:extLst>
          </p:cNvPr>
          <p:cNvSpPr txBox="1"/>
          <p:nvPr/>
        </p:nvSpPr>
        <p:spPr>
          <a:xfrm>
            <a:off x="1701103" y="6232366"/>
            <a:ext cx="7446803" cy="523220"/>
          </a:xfrm>
          <a:prstGeom prst="rect">
            <a:avLst/>
          </a:prstGeom>
          <a:noFill/>
          <a:ln>
            <a:noFill/>
          </a:ln>
        </p:spPr>
        <p:txBody>
          <a:bodyPr wrap="square" rtlCol="0">
            <a:spAutoFit/>
          </a:bodyPr>
          <a:lstStyle/>
          <a:p>
            <a:r>
              <a:rPr kumimoji="1" lang="ja-JP" altLang="en-US" sz="2800" b="1" dirty="0">
                <a:latin typeface="BIZ UDPゴシック" panose="020B0400000000000000" pitchFamily="50" charset="-128"/>
                <a:ea typeface="BIZ UDPゴシック" panose="020B0400000000000000" pitchFamily="50" charset="-128"/>
              </a:rPr>
              <a:t>月</a:t>
            </a:r>
            <a:r>
              <a:rPr kumimoji="1" lang="en-US" altLang="ja-JP" sz="2800" b="1" dirty="0">
                <a:latin typeface="BIZ UDPゴシック" panose="020B0400000000000000" pitchFamily="50" charset="-128"/>
                <a:ea typeface="BIZ UDPゴシック" panose="020B0400000000000000" pitchFamily="50" charset="-128"/>
              </a:rPr>
              <a:t>5〜8</a:t>
            </a:r>
            <a:r>
              <a:rPr kumimoji="1" lang="ja-JP" altLang="en-US" sz="2800" b="1" dirty="0">
                <a:latin typeface="BIZ UDPゴシック" panose="020B0400000000000000" pitchFamily="50" charset="-128"/>
                <a:ea typeface="BIZ UDPゴシック" panose="020B0400000000000000" pitchFamily="50" charset="-128"/>
              </a:rPr>
              <a:t>回</a:t>
            </a:r>
            <a:r>
              <a:rPr kumimoji="1" lang="en-US" altLang="ja-JP" sz="2800" b="1" dirty="0">
                <a:latin typeface="BIZ UDPゴシック" panose="020B0400000000000000" pitchFamily="50" charset="-128"/>
                <a:ea typeface="BIZ UDPゴシック" panose="020B0400000000000000" pitchFamily="50" charset="-128"/>
              </a:rPr>
              <a:t>/</a:t>
            </a:r>
            <a:r>
              <a:rPr kumimoji="1" lang="ja-JP" altLang="en-US" sz="2800" b="1" dirty="0">
                <a:latin typeface="BIZ UDPゴシック" panose="020B0400000000000000" pitchFamily="50" charset="-128"/>
                <a:ea typeface="BIZ UDPゴシック" panose="020B0400000000000000" pitchFamily="50" charset="-128"/>
              </a:rPr>
              <a:t>自由選択自由参加</a:t>
            </a:r>
            <a:r>
              <a:rPr kumimoji="1" lang="en-US" altLang="ja-JP" sz="2800" b="1" dirty="0">
                <a:latin typeface="BIZ UDPゴシック" panose="020B0400000000000000" pitchFamily="50" charset="-128"/>
                <a:ea typeface="BIZ UDPゴシック" panose="020B0400000000000000" pitchFamily="50" charset="-128"/>
              </a:rPr>
              <a:t>/</a:t>
            </a:r>
            <a:r>
              <a:rPr kumimoji="1" lang="ja-JP" altLang="en-US" sz="2800" b="1" dirty="0">
                <a:latin typeface="BIZ UDPゴシック" panose="020B0400000000000000" pitchFamily="50" charset="-128"/>
                <a:ea typeface="BIZ UDPゴシック" panose="020B0400000000000000" pitchFamily="50" charset="-128"/>
              </a:rPr>
              <a:t>義務なし</a:t>
            </a:r>
          </a:p>
        </p:txBody>
      </p:sp>
      <p:sp>
        <p:nvSpPr>
          <p:cNvPr id="14" name="フローチャート: 端子 13">
            <a:extLst>
              <a:ext uri="{FF2B5EF4-FFF2-40B4-BE49-F238E27FC236}">
                <a16:creationId xmlns:a16="http://schemas.microsoft.com/office/drawing/2014/main" id="{80A90F85-1E9F-B608-9B2D-91433D5C0ADF}"/>
              </a:ext>
            </a:extLst>
          </p:cNvPr>
          <p:cNvSpPr/>
          <p:nvPr/>
        </p:nvSpPr>
        <p:spPr>
          <a:xfrm>
            <a:off x="11105753" y="1322666"/>
            <a:ext cx="2074969" cy="668324"/>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＃ﾌﾟﾛﾎﾞﾉ</a:t>
            </a:r>
            <a:endParaRPr kumimoji="1" lang="en-US" altLang="ja-JP" sz="20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　 実験室</a:t>
            </a:r>
          </a:p>
        </p:txBody>
      </p:sp>
      <p:sp>
        <p:nvSpPr>
          <p:cNvPr id="15" name="フローチャート: 端子 14">
            <a:extLst>
              <a:ext uri="{FF2B5EF4-FFF2-40B4-BE49-F238E27FC236}">
                <a16:creationId xmlns:a16="http://schemas.microsoft.com/office/drawing/2014/main" id="{7FFE7809-2C94-1EC5-B114-7E0A67668A64}"/>
              </a:ext>
            </a:extLst>
          </p:cNvPr>
          <p:cNvSpPr/>
          <p:nvPr/>
        </p:nvSpPr>
        <p:spPr>
          <a:xfrm>
            <a:off x="13255912" y="1322666"/>
            <a:ext cx="2144338" cy="668324"/>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a:t>
            </a:r>
            <a:r>
              <a:rPr kumimoji="1" lang="ja-JP" altLang="en-US" sz="1600" b="1" dirty="0">
                <a:solidFill>
                  <a:schemeClr val="tx1"/>
                </a:solidFill>
                <a:latin typeface="BIZ UDPゴシック" panose="020B0400000000000000" pitchFamily="50" charset="-128"/>
                <a:ea typeface="BIZ UDPゴシック" panose="020B0400000000000000" pitchFamily="50" charset="-128"/>
              </a:rPr>
              <a:t>プラットフォーム</a:t>
            </a:r>
          </a:p>
        </p:txBody>
      </p:sp>
      <p:sp>
        <p:nvSpPr>
          <p:cNvPr id="16" name="フローチャート: 端子 15">
            <a:extLst>
              <a:ext uri="{FF2B5EF4-FFF2-40B4-BE49-F238E27FC236}">
                <a16:creationId xmlns:a16="http://schemas.microsoft.com/office/drawing/2014/main" id="{A50385F7-71B1-ECD1-C9B6-9F97E1FF60D7}"/>
              </a:ext>
            </a:extLst>
          </p:cNvPr>
          <p:cNvSpPr/>
          <p:nvPr/>
        </p:nvSpPr>
        <p:spPr>
          <a:xfrm>
            <a:off x="1516836" y="6870100"/>
            <a:ext cx="1930400" cy="630078"/>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オンライン</a:t>
            </a:r>
            <a:endParaRPr kumimoji="1" lang="en-US" altLang="ja-JP" sz="20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イベント</a:t>
            </a:r>
          </a:p>
        </p:txBody>
      </p:sp>
      <p:sp>
        <p:nvSpPr>
          <p:cNvPr id="17" name="フローチャート: 端子 16">
            <a:extLst>
              <a:ext uri="{FF2B5EF4-FFF2-40B4-BE49-F238E27FC236}">
                <a16:creationId xmlns:a16="http://schemas.microsoft.com/office/drawing/2014/main" id="{6FF0A26A-350B-8C7A-E129-16016F667D32}"/>
              </a:ext>
            </a:extLst>
          </p:cNvPr>
          <p:cNvSpPr/>
          <p:nvPr/>
        </p:nvSpPr>
        <p:spPr>
          <a:xfrm>
            <a:off x="3626003" y="6870100"/>
            <a:ext cx="1930400" cy="630078"/>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リアル</a:t>
            </a:r>
            <a:endParaRPr kumimoji="1" lang="en-US" altLang="ja-JP" sz="2000" b="1"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イベント</a:t>
            </a:r>
            <a:endParaRPr kumimoji="1" lang="en-US" altLang="ja-JP" sz="2000" b="1" dirty="0">
              <a:solidFill>
                <a:schemeClr val="tx1"/>
              </a:solidFill>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DF1F0EF6-2453-0884-7C9B-F7366663384F}"/>
              </a:ext>
            </a:extLst>
          </p:cNvPr>
          <p:cNvSpPr txBox="1"/>
          <p:nvPr/>
        </p:nvSpPr>
        <p:spPr>
          <a:xfrm>
            <a:off x="9575799" y="6746915"/>
            <a:ext cx="5824451" cy="523220"/>
          </a:xfrm>
          <a:prstGeom prst="rect">
            <a:avLst/>
          </a:prstGeom>
          <a:noFill/>
          <a:ln>
            <a:noFill/>
          </a:ln>
        </p:spPr>
        <p:txBody>
          <a:bodyPr wrap="square" rtlCol="0">
            <a:spAutoFit/>
          </a:bodyPr>
          <a:lstStyle/>
          <a:p>
            <a:r>
              <a:rPr kumimoji="1" lang="ja-JP" altLang="en-US" sz="2800" b="1" dirty="0">
                <a:latin typeface="BIZ UDPゴシック" panose="020B0400000000000000" pitchFamily="50" charset="-128"/>
                <a:ea typeface="BIZ UDPゴシック" panose="020B0400000000000000" pitchFamily="50" charset="-128"/>
              </a:rPr>
              <a:t>いつかは自分らしく行動したい方</a:t>
            </a:r>
          </a:p>
        </p:txBody>
      </p:sp>
      <p:sp>
        <p:nvSpPr>
          <p:cNvPr id="9" name="テキスト ボックス 8">
            <a:extLst>
              <a:ext uri="{FF2B5EF4-FFF2-40B4-BE49-F238E27FC236}">
                <a16:creationId xmlns:a16="http://schemas.microsoft.com/office/drawing/2014/main" id="{A31B6993-5E6B-65AD-6289-C28757070D1F}"/>
              </a:ext>
            </a:extLst>
          </p:cNvPr>
          <p:cNvSpPr txBox="1"/>
          <p:nvPr/>
        </p:nvSpPr>
        <p:spPr>
          <a:xfrm>
            <a:off x="908796" y="7600205"/>
            <a:ext cx="1595309" cy="400110"/>
          </a:xfrm>
          <a:prstGeom prst="rect">
            <a:avLst/>
          </a:prstGeom>
          <a:noFill/>
        </p:spPr>
        <p:txBody>
          <a:bodyPr wrap="none" rtlCol="0">
            <a:spAutoFit/>
          </a:bodyPr>
          <a:lstStyle/>
          <a:p>
            <a:r>
              <a:rPr kumimoji="1" lang="ja-JP" altLang="en-US" sz="2000" b="1" dirty="0">
                <a:solidFill>
                  <a:schemeClr val="accent6">
                    <a:lumMod val="50000"/>
                  </a:schemeClr>
                </a:solidFill>
                <a:latin typeface="BIZ UDPゴシック" panose="020B0400000000000000" pitchFamily="50" charset="-128"/>
                <a:ea typeface="BIZ UDPゴシック" panose="020B0400000000000000" pitchFamily="50" charset="-128"/>
              </a:rPr>
              <a:t>学習・勉強系</a:t>
            </a:r>
          </a:p>
        </p:txBody>
      </p:sp>
      <p:sp>
        <p:nvSpPr>
          <p:cNvPr id="10" name="テキスト ボックス 9">
            <a:extLst>
              <a:ext uri="{FF2B5EF4-FFF2-40B4-BE49-F238E27FC236}">
                <a16:creationId xmlns:a16="http://schemas.microsoft.com/office/drawing/2014/main" id="{69642637-81B9-037A-160D-A13F1A5569AB}"/>
              </a:ext>
            </a:extLst>
          </p:cNvPr>
          <p:cNvSpPr txBox="1"/>
          <p:nvPr/>
        </p:nvSpPr>
        <p:spPr>
          <a:xfrm>
            <a:off x="5712645" y="7600205"/>
            <a:ext cx="2489784" cy="400110"/>
          </a:xfrm>
          <a:prstGeom prst="rect">
            <a:avLst/>
          </a:prstGeom>
          <a:noFill/>
        </p:spPr>
        <p:txBody>
          <a:bodyPr wrap="none" rtlCol="0">
            <a:spAutoFit/>
          </a:bodyPr>
          <a:lstStyle/>
          <a:p>
            <a:r>
              <a:rPr kumimoji="1" lang="ja-JP" altLang="en-US" sz="2000" b="1" dirty="0">
                <a:solidFill>
                  <a:schemeClr val="accent6">
                    <a:lumMod val="50000"/>
                  </a:schemeClr>
                </a:solidFill>
                <a:latin typeface="BIZ UDPゴシック" panose="020B0400000000000000" pitchFamily="50" charset="-128"/>
                <a:ea typeface="BIZ UDPゴシック" panose="020B0400000000000000" pitchFamily="50" charset="-128"/>
              </a:rPr>
              <a:t>外部活動・イベント系</a:t>
            </a:r>
          </a:p>
        </p:txBody>
      </p:sp>
      <p:sp>
        <p:nvSpPr>
          <p:cNvPr id="31" name="テキスト ボックス 30">
            <a:extLst>
              <a:ext uri="{FF2B5EF4-FFF2-40B4-BE49-F238E27FC236}">
                <a16:creationId xmlns:a16="http://schemas.microsoft.com/office/drawing/2014/main" id="{013895C0-9279-2449-51F7-029C90128B3B}"/>
              </a:ext>
            </a:extLst>
          </p:cNvPr>
          <p:cNvSpPr txBox="1"/>
          <p:nvPr/>
        </p:nvSpPr>
        <p:spPr>
          <a:xfrm>
            <a:off x="14026978" y="8836223"/>
            <a:ext cx="2229022" cy="307777"/>
          </a:xfrm>
          <a:prstGeom prst="rect">
            <a:avLst/>
          </a:prstGeom>
          <a:solidFill>
            <a:schemeClr val="accent6">
              <a:lumMod val="20000"/>
              <a:lumOff val="80000"/>
            </a:schemeClr>
          </a:solidFill>
        </p:spPr>
        <p:txBody>
          <a:bodyPr wrap="square" rtlCol="0">
            <a:spAutoFit/>
          </a:bodyPr>
          <a:lstStyle/>
          <a:p>
            <a:pPr algn="ctr"/>
            <a:r>
              <a:rPr kumimoji="1" lang="ja-JP" altLang="en-US" sz="1400" b="1" dirty="0">
                <a:solidFill>
                  <a:schemeClr val="tx1">
                    <a:lumMod val="50000"/>
                    <a:lumOff val="50000"/>
                  </a:schemeClr>
                </a:solidFill>
                <a:latin typeface="BIZ UDPゴシック" panose="020B0400000000000000" pitchFamily="50" charset="-128"/>
                <a:ea typeface="BIZ UDPゴシック" panose="020B0400000000000000" pitchFamily="50" charset="-128"/>
              </a:rPr>
              <a:t>一般財団法人</a:t>
            </a:r>
            <a:r>
              <a:rPr kumimoji="1" lang="en-US" altLang="ja-JP" sz="1400" b="1" dirty="0">
                <a:solidFill>
                  <a:schemeClr val="tx1">
                    <a:lumMod val="50000"/>
                    <a:lumOff val="50000"/>
                  </a:schemeClr>
                </a:solidFill>
                <a:latin typeface="BIZ UDPゴシック" panose="020B0400000000000000" pitchFamily="50" charset="-128"/>
                <a:ea typeface="BIZ UDPゴシック" panose="020B0400000000000000" pitchFamily="50" charset="-128"/>
              </a:rPr>
              <a:t>ACCN</a:t>
            </a:r>
            <a:endParaRPr kumimoji="1" lang="ja-JP" altLang="en-US" sz="1400" b="1" dirty="0">
              <a:solidFill>
                <a:schemeClr val="tx1">
                  <a:lumMod val="50000"/>
                  <a:lumOff val="50000"/>
                </a:schemeClr>
              </a:solidFill>
              <a:latin typeface="BIZ UDPゴシック" panose="020B0400000000000000" pitchFamily="50" charset="-128"/>
              <a:ea typeface="BIZ UDPゴシック" panose="020B0400000000000000" pitchFamily="50" charset="-128"/>
            </a:endParaRPr>
          </a:p>
        </p:txBody>
      </p:sp>
      <p:sp>
        <p:nvSpPr>
          <p:cNvPr id="32" name="テキスト ボックス 31">
            <a:extLst>
              <a:ext uri="{FF2B5EF4-FFF2-40B4-BE49-F238E27FC236}">
                <a16:creationId xmlns:a16="http://schemas.microsoft.com/office/drawing/2014/main" id="{2D0C3245-FD1B-D30C-D6E9-DD422E39E103}"/>
              </a:ext>
            </a:extLst>
          </p:cNvPr>
          <p:cNvSpPr txBox="1"/>
          <p:nvPr/>
        </p:nvSpPr>
        <p:spPr>
          <a:xfrm>
            <a:off x="10261600" y="337860"/>
            <a:ext cx="5412997" cy="461665"/>
          </a:xfrm>
          <a:prstGeom prst="rect">
            <a:avLst/>
          </a:prstGeom>
          <a:noFill/>
        </p:spPr>
        <p:txBody>
          <a:bodyPr wrap="square" rtlCol="0">
            <a:spAutoFit/>
          </a:bodyPr>
          <a:lstStyle/>
          <a:p>
            <a:r>
              <a:rPr kumimoji="1" lang="ja-JP" altLang="en-US" sz="2400" b="1" dirty="0">
                <a:solidFill>
                  <a:schemeClr val="tx1">
                    <a:lumMod val="50000"/>
                    <a:lumOff val="50000"/>
                  </a:schemeClr>
                </a:solidFill>
                <a:latin typeface="BIZ UDPゴシック" panose="020B0400000000000000" pitchFamily="50" charset="-128"/>
                <a:ea typeface="BIZ UDPゴシック" panose="020B0400000000000000" pitchFamily="50" charset="-128"/>
              </a:rPr>
              <a:t>　　　</a:t>
            </a:r>
            <a:r>
              <a:rPr kumimoji="1" lang="en-US" altLang="ja-JP" sz="2400" b="1" dirty="0">
                <a:solidFill>
                  <a:schemeClr val="tx1">
                    <a:lumMod val="50000"/>
                    <a:lumOff val="50000"/>
                  </a:schemeClr>
                </a:solidFill>
                <a:latin typeface="BIZ UDPゴシック" panose="020B0400000000000000" pitchFamily="50" charset="-128"/>
                <a:ea typeface="BIZ UDPゴシック" panose="020B0400000000000000" pitchFamily="50" charset="-128"/>
              </a:rPr>
              <a:t>ACCN</a:t>
            </a:r>
            <a:r>
              <a:rPr kumimoji="1" lang="ja-JP" altLang="en-US" sz="2400" b="1" dirty="0">
                <a:solidFill>
                  <a:schemeClr val="tx1">
                    <a:lumMod val="50000"/>
                    <a:lumOff val="50000"/>
                  </a:schemeClr>
                </a:solidFill>
                <a:latin typeface="BIZ UDPゴシック" panose="020B0400000000000000" pitchFamily="50" charset="-128"/>
                <a:ea typeface="BIZ UDPゴシック" panose="020B0400000000000000" pitchFamily="50" charset="-128"/>
              </a:rPr>
              <a:t>テーブルプロファイル</a:t>
            </a:r>
          </a:p>
        </p:txBody>
      </p:sp>
      <p:pic>
        <p:nvPicPr>
          <p:cNvPr id="34" name="図 33">
            <a:extLst>
              <a:ext uri="{FF2B5EF4-FFF2-40B4-BE49-F238E27FC236}">
                <a16:creationId xmlns:a16="http://schemas.microsoft.com/office/drawing/2014/main" id="{C43CE9A4-C339-5A0C-714F-0CBEE8EA5C17}"/>
              </a:ext>
            </a:extLst>
          </p:cNvPr>
          <p:cNvPicPr>
            <a:picLocks noChangeAspect="1"/>
          </p:cNvPicPr>
          <p:nvPr/>
        </p:nvPicPr>
        <p:blipFill>
          <a:blip r:embed="rId5"/>
          <a:stretch>
            <a:fillRect/>
          </a:stretch>
        </p:blipFill>
        <p:spPr>
          <a:xfrm>
            <a:off x="15176500" y="117010"/>
            <a:ext cx="755970" cy="755970"/>
          </a:xfrm>
          <a:prstGeom prst="rect">
            <a:avLst/>
          </a:prstGeom>
        </p:spPr>
      </p:pic>
      <p:cxnSp>
        <p:nvCxnSpPr>
          <p:cNvPr id="13" name="直線コネクタ 12">
            <a:extLst>
              <a:ext uri="{FF2B5EF4-FFF2-40B4-BE49-F238E27FC236}">
                <a16:creationId xmlns:a16="http://schemas.microsoft.com/office/drawing/2014/main" id="{F48BC20A-1985-1322-D00F-BC54018A2A6E}"/>
              </a:ext>
            </a:extLst>
          </p:cNvPr>
          <p:cNvCxnSpPr>
            <a:cxnSpLocks/>
            <a:endCxn id="10" idx="1"/>
          </p:cNvCxnSpPr>
          <p:nvPr/>
        </p:nvCxnSpPr>
        <p:spPr>
          <a:xfrm flipV="1">
            <a:off x="2554009" y="7800260"/>
            <a:ext cx="3158636" cy="19088"/>
          </a:xfrm>
          <a:prstGeom prst="line">
            <a:avLst/>
          </a:prstGeom>
          <a:ln w="88900" cap="rnd">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フローチャート: 端子 10">
            <a:extLst>
              <a:ext uri="{FF2B5EF4-FFF2-40B4-BE49-F238E27FC236}">
                <a16:creationId xmlns:a16="http://schemas.microsoft.com/office/drawing/2014/main" id="{DCD6B79F-03BA-40BF-B93B-2B9DB1CC9E7D}"/>
              </a:ext>
            </a:extLst>
          </p:cNvPr>
          <p:cNvSpPr/>
          <p:nvPr/>
        </p:nvSpPr>
        <p:spPr>
          <a:xfrm>
            <a:off x="8886225" y="1322666"/>
            <a:ext cx="2144338" cy="668324"/>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＃まち活動</a:t>
            </a:r>
          </a:p>
        </p:txBody>
      </p:sp>
      <p:sp>
        <p:nvSpPr>
          <p:cNvPr id="12" name="テキスト ボックス 11">
            <a:extLst>
              <a:ext uri="{FF2B5EF4-FFF2-40B4-BE49-F238E27FC236}">
                <a16:creationId xmlns:a16="http://schemas.microsoft.com/office/drawing/2014/main" id="{B1332135-C740-BB55-9978-92D610DEFFB6}"/>
              </a:ext>
            </a:extLst>
          </p:cNvPr>
          <p:cNvSpPr txBox="1"/>
          <p:nvPr/>
        </p:nvSpPr>
        <p:spPr>
          <a:xfrm>
            <a:off x="9575799" y="7376771"/>
            <a:ext cx="5824451" cy="523220"/>
          </a:xfrm>
          <a:prstGeom prst="rect">
            <a:avLst/>
          </a:prstGeom>
          <a:noFill/>
          <a:ln>
            <a:noFill/>
          </a:ln>
        </p:spPr>
        <p:txBody>
          <a:bodyPr wrap="square" rtlCol="0">
            <a:spAutoFit/>
          </a:bodyPr>
          <a:lstStyle/>
          <a:p>
            <a:r>
              <a:rPr kumimoji="1" lang="ja-JP" altLang="en-US" sz="2800" b="1" dirty="0">
                <a:latin typeface="BIZ UDPゴシック" panose="020B0400000000000000" pitchFamily="50" charset="-128"/>
                <a:ea typeface="BIZ UDPゴシック" panose="020B0400000000000000" pitchFamily="50" charset="-128"/>
              </a:rPr>
              <a:t>さまざまな取組を参考にしたい方</a:t>
            </a:r>
          </a:p>
        </p:txBody>
      </p:sp>
      <p:sp>
        <p:nvSpPr>
          <p:cNvPr id="20" name="楕円 19">
            <a:extLst>
              <a:ext uri="{FF2B5EF4-FFF2-40B4-BE49-F238E27FC236}">
                <a16:creationId xmlns:a16="http://schemas.microsoft.com/office/drawing/2014/main" id="{34294651-BB0F-1FA1-1855-C5A45592219B}"/>
              </a:ext>
            </a:extLst>
          </p:cNvPr>
          <p:cNvSpPr/>
          <p:nvPr/>
        </p:nvSpPr>
        <p:spPr>
          <a:xfrm>
            <a:off x="5051725" y="7638381"/>
            <a:ext cx="304800" cy="361934"/>
          </a:xfrm>
          <a:prstGeom prst="ellipse">
            <a:avLst/>
          </a:prstGeom>
          <a:solidFill>
            <a:schemeClr val="accent2">
              <a:lumMod val="60000"/>
              <a:lumOff val="4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端子 22">
            <a:extLst>
              <a:ext uri="{FF2B5EF4-FFF2-40B4-BE49-F238E27FC236}">
                <a16:creationId xmlns:a16="http://schemas.microsoft.com/office/drawing/2014/main" id="{E2CC4BD2-1D4F-FF6B-E35B-9E00BC6DC76E}"/>
              </a:ext>
            </a:extLst>
          </p:cNvPr>
          <p:cNvSpPr/>
          <p:nvPr/>
        </p:nvSpPr>
        <p:spPr>
          <a:xfrm>
            <a:off x="5735170" y="6870100"/>
            <a:ext cx="1930400" cy="630078"/>
          </a:xfrm>
          <a:prstGeom prst="flowChartTerminator">
            <a:avLst/>
          </a:prstGeom>
          <a:solidFill>
            <a:srgbClr val="FBA1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tx1"/>
                </a:solidFill>
                <a:latin typeface="BIZ UDPゴシック" panose="020B0400000000000000" pitchFamily="50" charset="-128"/>
                <a:ea typeface="BIZ UDPゴシック" panose="020B0400000000000000" pitchFamily="50" charset="-128"/>
              </a:rPr>
              <a:t>機会の提供</a:t>
            </a:r>
            <a:endParaRPr kumimoji="1" lang="en-US" altLang="ja-JP" sz="2000" b="1" dirty="0">
              <a:solidFill>
                <a:schemeClr val="tx1"/>
              </a:solidFill>
              <a:latin typeface="BIZ UDPゴシック" panose="020B0400000000000000" pitchFamily="50" charset="-128"/>
              <a:ea typeface="BIZ UDPゴシック" panose="020B0400000000000000" pitchFamily="50"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207</TotalTime>
  <Words>117</Words>
  <Application>Microsoft Office PowerPoint</Application>
  <PresentationFormat>ユーザー設定</PresentationFormat>
  <Paragraphs>22</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BIZ UDPゴシック</vt:lpstr>
      <vt:lpstr>游ゴシック</vt:lpstr>
      <vt:lpstr>Arial</vt:lpstr>
      <vt:lpstr>Calibri</vt:lpstr>
      <vt:lpstr>Office Theme</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山本 達夫</cp:lastModifiedBy>
  <cp:revision>33</cp:revision>
  <dcterms:created xsi:type="dcterms:W3CDTF">2006-08-16T00:00:00Z</dcterms:created>
  <dcterms:modified xsi:type="dcterms:W3CDTF">2026-10-14T02:11:38Z</dcterms:modified>
</cp:coreProperties>
</file>