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8" r:id="rId2"/>
    <p:sldId id="267" r:id="rId3"/>
    <p:sldId id="264" r:id="rId4"/>
    <p:sldId id="266" r:id="rId5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A133"/>
    <a:srgbClr val="FA8C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9" d="100"/>
          <a:sy n="79" d="100"/>
        </p:scale>
        <p:origin x="798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83527B-F167-4839-99F3-18D65F50B876}" type="datetimeFigureOut">
              <a:rPr kumimoji="1" lang="ja-JP" altLang="en-US" smtClean="0"/>
              <a:t>2026/6/18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EC472F-7896-40CC-B22A-05C49DBED0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6187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2F60AD-8DCC-4E02-975D-5752ACE1432E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6218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A957144-2F9C-7530-D50B-0D39B160785D}"/>
              </a:ext>
            </a:extLst>
          </p:cNvPr>
          <p:cNvSpPr txBox="1"/>
          <p:nvPr/>
        </p:nvSpPr>
        <p:spPr>
          <a:xfrm>
            <a:off x="1516836" y="2833754"/>
            <a:ext cx="13469164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4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キャリアコンサルタントが、</a:t>
            </a:r>
            <a:endParaRPr kumimoji="1" lang="en-US" altLang="ja-JP" sz="48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en-US" altLang="ja-JP" sz="4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SDG</a:t>
            </a:r>
            <a:r>
              <a:rPr kumimoji="1" lang="ja-JP" altLang="en-US" sz="4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ｓに貢献できる可能性を模索していく場。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054889F-4DA6-86F5-6184-484BD7A12FA9}"/>
              </a:ext>
            </a:extLst>
          </p:cNvPr>
          <p:cNvSpPr txBox="1"/>
          <p:nvPr/>
        </p:nvSpPr>
        <p:spPr>
          <a:xfrm>
            <a:off x="942848" y="1084219"/>
            <a:ext cx="10591800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テーブル</a:t>
            </a:r>
            <a:r>
              <a:rPr kumimoji="1" lang="en-US" altLang="ja-JP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11</a:t>
            </a:r>
            <a:r>
              <a:rPr kumimoji="1" lang="ja-JP" altLang="en-US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</a:t>
            </a:r>
            <a:endParaRPr kumimoji="1" lang="en-US" altLang="ja-JP" sz="28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en-US" altLang="ja-JP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SDGs×</a:t>
            </a:r>
            <a:r>
              <a:rPr kumimoji="1" lang="ja-JP" altLang="en-US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キャリアコンサルタント　</a:t>
            </a:r>
            <a:endParaRPr kumimoji="1" lang="en-US" altLang="ja-JP" sz="36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B74E9CB-1B22-00DA-90D3-E5862AA4FF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200" y="6248400"/>
            <a:ext cx="671052" cy="53340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4286140-1CD1-E36C-F5A4-3E11ECED7F97}"/>
              </a:ext>
            </a:extLst>
          </p:cNvPr>
          <p:cNvSpPr txBox="1"/>
          <p:nvPr/>
        </p:nvSpPr>
        <p:spPr>
          <a:xfrm>
            <a:off x="9575799" y="6115972"/>
            <a:ext cx="5824451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SDGs</a:t>
            </a:r>
            <a:r>
              <a:rPr kumimoji="1" lang="ja-JP" altLang="en-US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に興味がある方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61578F5-4D77-D677-9725-3C9F185E2899}"/>
              </a:ext>
            </a:extLst>
          </p:cNvPr>
          <p:cNvSpPr txBox="1"/>
          <p:nvPr/>
        </p:nvSpPr>
        <p:spPr>
          <a:xfrm>
            <a:off x="1701103" y="5964315"/>
            <a:ext cx="6501326" cy="8925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奇数月：第一月曜日　オンライン実施</a:t>
            </a:r>
          </a:p>
          <a:p>
            <a:r>
              <a:rPr kumimoji="1"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時間：１９</a:t>
            </a:r>
            <a:r>
              <a:rPr kumimoji="1" lang="en-US" altLang="ja-JP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:</a:t>
            </a:r>
            <a:r>
              <a:rPr kumimoji="1"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００～１９：３０</a:t>
            </a:r>
          </a:p>
        </p:txBody>
      </p:sp>
      <p:sp>
        <p:nvSpPr>
          <p:cNvPr id="14" name="フローチャート: 端子 13">
            <a:extLst>
              <a:ext uri="{FF2B5EF4-FFF2-40B4-BE49-F238E27FC236}">
                <a16:creationId xmlns:a16="http://schemas.microsoft.com/office/drawing/2014/main" id="{80A90F85-1E9F-B608-9B2D-91433D5C0ADF}"/>
              </a:ext>
            </a:extLst>
          </p:cNvPr>
          <p:cNvSpPr/>
          <p:nvPr/>
        </p:nvSpPr>
        <p:spPr>
          <a:xfrm>
            <a:off x="11105753" y="1322666"/>
            <a:ext cx="2074969" cy="668324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＃キャリア教育</a:t>
            </a:r>
            <a:endParaRPr kumimoji="1" lang="en-US" altLang="ja-JP" sz="20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5" name="フローチャート: 端子 14">
            <a:extLst>
              <a:ext uri="{FF2B5EF4-FFF2-40B4-BE49-F238E27FC236}">
                <a16:creationId xmlns:a16="http://schemas.microsoft.com/office/drawing/2014/main" id="{7FFE7809-2C94-1EC5-B114-7E0A67668A64}"/>
              </a:ext>
            </a:extLst>
          </p:cNvPr>
          <p:cNvSpPr/>
          <p:nvPr/>
        </p:nvSpPr>
        <p:spPr>
          <a:xfrm>
            <a:off x="13255912" y="1322666"/>
            <a:ext cx="2144338" cy="668324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＃健康管理</a:t>
            </a:r>
          </a:p>
        </p:txBody>
      </p:sp>
      <p:sp>
        <p:nvSpPr>
          <p:cNvPr id="16" name="フローチャート: 端子 15">
            <a:extLst>
              <a:ext uri="{FF2B5EF4-FFF2-40B4-BE49-F238E27FC236}">
                <a16:creationId xmlns:a16="http://schemas.microsoft.com/office/drawing/2014/main" id="{A50385F7-71B1-ECD1-C9B6-9F97E1FF60D7}"/>
              </a:ext>
            </a:extLst>
          </p:cNvPr>
          <p:cNvSpPr/>
          <p:nvPr/>
        </p:nvSpPr>
        <p:spPr>
          <a:xfrm>
            <a:off x="1516836" y="6870100"/>
            <a:ext cx="1930400" cy="630078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事例共有</a:t>
            </a:r>
            <a:endParaRPr kumimoji="1" lang="en-US" altLang="ja-JP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7" name="フローチャート: 端子 16">
            <a:extLst>
              <a:ext uri="{FF2B5EF4-FFF2-40B4-BE49-F238E27FC236}">
                <a16:creationId xmlns:a16="http://schemas.microsoft.com/office/drawing/2014/main" id="{6FF0A26A-350B-8C7A-E129-16016F667D32}"/>
              </a:ext>
            </a:extLst>
          </p:cNvPr>
          <p:cNvSpPr/>
          <p:nvPr/>
        </p:nvSpPr>
        <p:spPr>
          <a:xfrm>
            <a:off x="3615919" y="6870100"/>
            <a:ext cx="1930400" cy="630078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よもやま話</a:t>
            </a:r>
            <a:endParaRPr kumimoji="1" lang="en-US" altLang="ja-JP" sz="20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F1F0EF6-2453-0884-7C9B-F7366663384F}"/>
              </a:ext>
            </a:extLst>
          </p:cNvPr>
          <p:cNvSpPr txBox="1"/>
          <p:nvPr/>
        </p:nvSpPr>
        <p:spPr>
          <a:xfrm>
            <a:off x="9575799" y="6746915"/>
            <a:ext cx="5824451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キャリア教育に関わっている方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31B6993-5E6B-65AD-6289-C28757070D1F}"/>
              </a:ext>
            </a:extLst>
          </p:cNvPr>
          <p:cNvSpPr txBox="1"/>
          <p:nvPr/>
        </p:nvSpPr>
        <p:spPr>
          <a:xfrm>
            <a:off x="908796" y="7600205"/>
            <a:ext cx="15953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b="1" dirty="0">
                <a:solidFill>
                  <a:schemeClr val="accent6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学習・勉強系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9642637-81B9-037A-160D-A13F1A5569AB}"/>
              </a:ext>
            </a:extLst>
          </p:cNvPr>
          <p:cNvSpPr txBox="1"/>
          <p:nvPr/>
        </p:nvSpPr>
        <p:spPr>
          <a:xfrm>
            <a:off x="5712645" y="7600205"/>
            <a:ext cx="24897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b="1" dirty="0">
                <a:solidFill>
                  <a:schemeClr val="accent6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外部活動・イベント系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013895C0-9279-2449-51F7-029C90128B3B}"/>
              </a:ext>
            </a:extLst>
          </p:cNvPr>
          <p:cNvSpPr txBox="1"/>
          <p:nvPr/>
        </p:nvSpPr>
        <p:spPr>
          <a:xfrm>
            <a:off x="14026978" y="8836223"/>
            <a:ext cx="2229022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一般財団法人</a:t>
            </a:r>
            <a:r>
              <a:rPr kumimoji="1" lang="en-US" altLang="ja-JP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ACCN</a:t>
            </a:r>
            <a:endParaRPr kumimoji="1" lang="ja-JP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D0C3245-FD1B-D30C-D6E9-DD422E39E103}"/>
              </a:ext>
            </a:extLst>
          </p:cNvPr>
          <p:cNvSpPr txBox="1"/>
          <p:nvPr/>
        </p:nvSpPr>
        <p:spPr>
          <a:xfrm>
            <a:off x="10261600" y="337860"/>
            <a:ext cx="54129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</a:t>
            </a:r>
            <a:r>
              <a:rPr kumimoji="1" lang="en-US" altLang="ja-JP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ACCN</a:t>
            </a:r>
            <a:r>
              <a:rPr kumimoji="1" lang="ja-JP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テーブルプロファイル</a:t>
            </a:r>
          </a:p>
        </p:txBody>
      </p:sp>
      <p:pic>
        <p:nvPicPr>
          <p:cNvPr id="34" name="図 33">
            <a:extLst>
              <a:ext uri="{FF2B5EF4-FFF2-40B4-BE49-F238E27FC236}">
                <a16:creationId xmlns:a16="http://schemas.microsoft.com/office/drawing/2014/main" id="{C43CE9A4-C339-5A0C-714F-0CBEE8EA5C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76500" y="117010"/>
            <a:ext cx="755970" cy="755970"/>
          </a:xfrm>
          <a:prstGeom prst="rect">
            <a:avLst/>
          </a:prstGeom>
        </p:spPr>
      </p:pic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F48BC20A-1985-1322-D00F-BC54018A2A6E}"/>
              </a:ext>
            </a:extLst>
          </p:cNvPr>
          <p:cNvCxnSpPr>
            <a:cxnSpLocks/>
            <a:endCxn id="10" idx="1"/>
          </p:cNvCxnSpPr>
          <p:nvPr/>
        </p:nvCxnSpPr>
        <p:spPr>
          <a:xfrm flipV="1">
            <a:off x="2554009" y="7800260"/>
            <a:ext cx="3158636" cy="19088"/>
          </a:xfrm>
          <a:prstGeom prst="line">
            <a:avLst/>
          </a:prstGeom>
          <a:ln w="88900" cap="rnd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フローチャート: 端子 10">
            <a:extLst>
              <a:ext uri="{FF2B5EF4-FFF2-40B4-BE49-F238E27FC236}">
                <a16:creationId xmlns:a16="http://schemas.microsoft.com/office/drawing/2014/main" id="{DCD6B79F-03BA-40BF-B93B-2B9DB1CC9E7D}"/>
              </a:ext>
            </a:extLst>
          </p:cNvPr>
          <p:cNvSpPr/>
          <p:nvPr/>
        </p:nvSpPr>
        <p:spPr>
          <a:xfrm>
            <a:off x="8886225" y="1322666"/>
            <a:ext cx="2144338" cy="668324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＃より良い睡眠のために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1332135-C740-BB55-9978-92D610DEFFB6}"/>
              </a:ext>
            </a:extLst>
          </p:cNvPr>
          <p:cNvSpPr txBox="1"/>
          <p:nvPr/>
        </p:nvSpPr>
        <p:spPr>
          <a:xfrm>
            <a:off x="9575799" y="7376771"/>
            <a:ext cx="5824451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健康経営に興味のある方</a:t>
            </a:r>
          </a:p>
        </p:txBody>
      </p:sp>
      <p:sp>
        <p:nvSpPr>
          <p:cNvPr id="20" name="楕円 19">
            <a:extLst>
              <a:ext uri="{FF2B5EF4-FFF2-40B4-BE49-F238E27FC236}">
                <a16:creationId xmlns:a16="http://schemas.microsoft.com/office/drawing/2014/main" id="{34294651-BB0F-1FA1-1855-C5A45592219B}"/>
              </a:ext>
            </a:extLst>
          </p:cNvPr>
          <p:cNvSpPr/>
          <p:nvPr/>
        </p:nvSpPr>
        <p:spPr>
          <a:xfrm>
            <a:off x="3209653" y="7628837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フローチャート: 端子 17">
            <a:extLst>
              <a:ext uri="{FF2B5EF4-FFF2-40B4-BE49-F238E27FC236}">
                <a16:creationId xmlns:a16="http://schemas.microsoft.com/office/drawing/2014/main" id="{50100BF4-1CF0-DBFB-7BD9-34D651C70054}"/>
              </a:ext>
            </a:extLst>
          </p:cNvPr>
          <p:cNvSpPr/>
          <p:nvPr/>
        </p:nvSpPr>
        <p:spPr>
          <a:xfrm>
            <a:off x="5715002" y="6870100"/>
            <a:ext cx="1930400" cy="630078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AI</a:t>
            </a:r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活用</a:t>
            </a:r>
            <a:endParaRPr kumimoji="1" lang="en-US" altLang="ja-JP" sz="20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2C1078F-AB94-EECA-4FCF-07A9467F0BA8}"/>
              </a:ext>
            </a:extLst>
          </p:cNvPr>
          <p:cNvSpPr txBox="1"/>
          <p:nvPr/>
        </p:nvSpPr>
        <p:spPr>
          <a:xfrm>
            <a:off x="20320" y="2057400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①目的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87B6CE9-A4D8-7E20-A432-995772B6EE81}"/>
              </a:ext>
            </a:extLst>
          </p:cNvPr>
          <p:cNvSpPr txBox="1"/>
          <p:nvPr/>
        </p:nvSpPr>
        <p:spPr>
          <a:xfrm>
            <a:off x="9575800" y="762000"/>
            <a:ext cx="58705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②キーワード（最大</a:t>
            </a:r>
            <a:r>
              <a:rPr kumimoji="1" lang="en-US" altLang="ja-JP" sz="3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r>
              <a:rPr kumimoji="1" lang="ja-JP" altLang="en-US" sz="3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つまで）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9E1E371-DA38-08E3-D2E3-6ABACE2D7D22}"/>
              </a:ext>
            </a:extLst>
          </p:cNvPr>
          <p:cNvSpPr txBox="1"/>
          <p:nvPr/>
        </p:nvSpPr>
        <p:spPr>
          <a:xfrm>
            <a:off x="4089400" y="5334000"/>
            <a:ext cx="45784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（↓スタイルは最大</a:t>
            </a:r>
            <a:r>
              <a:rPr kumimoji="1" lang="en-US" altLang="ja-JP" sz="2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r>
              <a:rPr kumimoji="1" lang="ja-JP" altLang="en-US" sz="2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つまで）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A957144-2F9C-7530-D50B-0D39B160785D}"/>
              </a:ext>
            </a:extLst>
          </p:cNvPr>
          <p:cNvSpPr txBox="1"/>
          <p:nvPr/>
        </p:nvSpPr>
        <p:spPr>
          <a:xfrm>
            <a:off x="1308100" y="2438400"/>
            <a:ext cx="13639800" cy="230832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お試し　お試し</a:t>
            </a:r>
            <a:endParaRPr kumimoji="1" lang="en-US" altLang="ja-JP" sz="36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kumimoji="1" lang="en-US" altLang="ja-JP" sz="36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kumimoji="1" lang="en-US" altLang="ja-JP" sz="36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kumimoji="1" lang="ja-JP" altLang="en-US" sz="36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054889F-4DA6-86F5-6184-484BD7A12FA9}"/>
              </a:ext>
            </a:extLst>
          </p:cNvPr>
          <p:cNvSpPr txBox="1"/>
          <p:nvPr/>
        </p:nvSpPr>
        <p:spPr>
          <a:xfrm>
            <a:off x="965200" y="1370587"/>
            <a:ext cx="7772400" cy="646331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テーブル○：　</a:t>
            </a:r>
            <a:endParaRPr kumimoji="1" lang="en-US" altLang="ja-JP" sz="36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B74E9CB-1B22-00DA-90D3-E5862AA4FF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200" y="6248400"/>
            <a:ext cx="671052" cy="53340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4286140-1CD1-E36C-F5A4-3E11ECED7F97}"/>
              </a:ext>
            </a:extLst>
          </p:cNvPr>
          <p:cNvSpPr txBox="1"/>
          <p:nvPr/>
        </p:nvSpPr>
        <p:spPr>
          <a:xfrm>
            <a:off x="9575800" y="6115972"/>
            <a:ext cx="5372100" cy="206210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お試し　お試し</a:t>
            </a:r>
            <a:endParaRPr kumimoji="1" lang="en-US" altLang="ja-JP" sz="28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kumimoji="1" lang="en-US" altLang="ja-JP" sz="28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kumimoji="1" lang="en-US" altLang="ja-JP" sz="36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kumimoji="1" lang="ja-JP" altLang="en-US" sz="36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61578F5-4D77-D677-9725-3C9F185E2899}"/>
              </a:ext>
            </a:extLst>
          </p:cNvPr>
          <p:cNvSpPr txBox="1"/>
          <p:nvPr/>
        </p:nvSpPr>
        <p:spPr>
          <a:xfrm>
            <a:off x="1775460" y="6248400"/>
            <a:ext cx="3075940" cy="58477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お試し　お試し</a:t>
            </a:r>
            <a:endParaRPr kumimoji="1" lang="en-US" altLang="ja-JP" sz="3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2" name="フローチャート: 端子 11">
            <a:extLst>
              <a:ext uri="{FF2B5EF4-FFF2-40B4-BE49-F238E27FC236}">
                <a16:creationId xmlns:a16="http://schemas.microsoft.com/office/drawing/2014/main" id="{E47F0126-0B12-9C2E-3525-EF25E0D605F6}"/>
              </a:ext>
            </a:extLst>
          </p:cNvPr>
          <p:cNvSpPr/>
          <p:nvPr/>
        </p:nvSpPr>
        <p:spPr>
          <a:xfrm>
            <a:off x="9042400" y="1440580"/>
            <a:ext cx="1930400" cy="506343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フローチャート: 端子 13">
            <a:extLst>
              <a:ext uri="{FF2B5EF4-FFF2-40B4-BE49-F238E27FC236}">
                <a16:creationId xmlns:a16="http://schemas.microsoft.com/office/drawing/2014/main" id="{80A90F85-1E9F-B608-9B2D-91433D5C0ADF}"/>
              </a:ext>
            </a:extLst>
          </p:cNvPr>
          <p:cNvSpPr/>
          <p:nvPr/>
        </p:nvSpPr>
        <p:spPr>
          <a:xfrm>
            <a:off x="11256125" y="1440580"/>
            <a:ext cx="1930400" cy="506343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フローチャート: 端子 14">
            <a:extLst>
              <a:ext uri="{FF2B5EF4-FFF2-40B4-BE49-F238E27FC236}">
                <a16:creationId xmlns:a16="http://schemas.microsoft.com/office/drawing/2014/main" id="{7FFE7809-2C94-1EC5-B114-7E0A67668A64}"/>
              </a:ext>
            </a:extLst>
          </p:cNvPr>
          <p:cNvSpPr/>
          <p:nvPr/>
        </p:nvSpPr>
        <p:spPr>
          <a:xfrm>
            <a:off x="13469851" y="1440580"/>
            <a:ext cx="1930400" cy="506343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フローチャート: 端子 15">
            <a:extLst>
              <a:ext uri="{FF2B5EF4-FFF2-40B4-BE49-F238E27FC236}">
                <a16:creationId xmlns:a16="http://schemas.microsoft.com/office/drawing/2014/main" id="{A50385F7-71B1-ECD1-C9B6-9F97E1FF60D7}"/>
              </a:ext>
            </a:extLst>
          </p:cNvPr>
          <p:cNvSpPr/>
          <p:nvPr/>
        </p:nvSpPr>
        <p:spPr>
          <a:xfrm>
            <a:off x="1283639" y="6893851"/>
            <a:ext cx="1930400" cy="506343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フローチャート: 端子 16">
            <a:extLst>
              <a:ext uri="{FF2B5EF4-FFF2-40B4-BE49-F238E27FC236}">
                <a16:creationId xmlns:a16="http://schemas.microsoft.com/office/drawing/2014/main" id="{6FF0A26A-350B-8C7A-E129-16016F667D32}"/>
              </a:ext>
            </a:extLst>
          </p:cNvPr>
          <p:cNvSpPr/>
          <p:nvPr/>
        </p:nvSpPr>
        <p:spPr>
          <a:xfrm>
            <a:off x="3637988" y="6893851"/>
            <a:ext cx="1930400" cy="506343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フローチャート: 端子 17">
            <a:extLst>
              <a:ext uri="{FF2B5EF4-FFF2-40B4-BE49-F238E27FC236}">
                <a16:creationId xmlns:a16="http://schemas.microsoft.com/office/drawing/2014/main" id="{502A6216-23C3-8A56-B3BA-562E7EC91363}"/>
              </a:ext>
            </a:extLst>
          </p:cNvPr>
          <p:cNvSpPr/>
          <p:nvPr/>
        </p:nvSpPr>
        <p:spPr>
          <a:xfrm>
            <a:off x="5992337" y="6893851"/>
            <a:ext cx="1930400" cy="506343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D79D40C-E5F2-BD3C-CB4E-EB9070AFF184}"/>
              </a:ext>
            </a:extLst>
          </p:cNvPr>
          <p:cNvSpPr txBox="1"/>
          <p:nvPr/>
        </p:nvSpPr>
        <p:spPr>
          <a:xfrm>
            <a:off x="279400" y="270491"/>
            <a:ext cx="137556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レイアウトテスト用（最終的なレイアウト調整は事務局にお任せいただきます）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130</Words>
  <Application>Microsoft Office PowerPoint</Application>
  <PresentationFormat>ユーザー設定</PresentationFormat>
  <Paragraphs>30</Paragraphs>
  <Slides>4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9" baseType="lpstr">
      <vt:lpstr>BIZ UDPゴシック</vt:lpstr>
      <vt:lpstr>游ゴシック</vt:lpstr>
      <vt:lpstr>Arial</vt:lpstr>
      <vt:lpstr>Calibri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山本 達夫</cp:lastModifiedBy>
  <cp:revision>15</cp:revision>
  <dcterms:created xsi:type="dcterms:W3CDTF">2006-08-16T00:00:00Z</dcterms:created>
  <dcterms:modified xsi:type="dcterms:W3CDTF">2026-06-18T02:37:18Z</dcterms:modified>
</cp:coreProperties>
</file>