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70" r:id="rId2"/>
  </p:sldIdLst>
  <p:sldSz cx="16256000" cy="9144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A133"/>
    <a:srgbClr val="FA8C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4" d="100"/>
          <a:sy n="44" d="100"/>
        </p:scale>
        <p:origin x="940"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83527B-F167-4839-99F3-18D65F50B876}" type="datetimeFigureOut">
              <a:rPr kumimoji="1" lang="ja-JP" altLang="en-US" smtClean="0"/>
              <a:t>2026/10/14</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EC472F-7896-40CC-B22A-05C49DBED0F3}" type="slidenum">
              <a:rPr kumimoji="1" lang="ja-JP" altLang="en-US" smtClean="0"/>
              <a:t>‹#›</a:t>
            </a:fld>
            <a:endParaRPr kumimoji="1" lang="ja-JP" altLang="en-US"/>
          </a:p>
        </p:txBody>
      </p:sp>
    </p:spTree>
    <p:extLst>
      <p:ext uri="{BB962C8B-B14F-4D97-AF65-F5344CB8AC3E}">
        <p14:creationId xmlns:p14="http://schemas.microsoft.com/office/powerpoint/2010/main" val="419618720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753F0-25CA-C3B7-5CFF-A58BEBF6602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53D8517-6FF6-48BF-4AC0-6DE45A1395E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78F83AC-BDD0-E33B-6F24-26D092B32C96}"/>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1FB2A692-349A-3D8E-DCD2-A6F0A09A62EB}"/>
              </a:ext>
            </a:extLst>
          </p:cNvPr>
          <p:cNvSpPr>
            <a:spLocks noGrp="1"/>
          </p:cNvSpPr>
          <p:nvPr>
            <p:ph type="sldNum" sz="quarter" idx="5"/>
          </p:nvPr>
        </p:nvSpPr>
        <p:spPr/>
        <p:txBody>
          <a:bodyPr/>
          <a:lstStyle/>
          <a:p>
            <a:fld id="{2E2F60AD-8DCC-4E02-975D-5752ACE1432E}" type="slidenum">
              <a:rPr kumimoji="1" lang="ja-JP" altLang="en-US" smtClean="0"/>
              <a:t>1</a:t>
            </a:fld>
            <a:endParaRPr kumimoji="1" lang="ja-JP" altLang="en-US"/>
          </a:p>
        </p:txBody>
      </p:sp>
    </p:spTree>
    <p:extLst>
      <p:ext uri="{BB962C8B-B14F-4D97-AF65-F5344CB8AC3E}">
        <p14:creationId xmlns:p14="http://schemas.microsoft.com/office/powerpoint/2010/main" val="20956715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F687F-7C3B-4777-6D29-13E48D387C9A}"/>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04D60B73-E9FD-0888-3AF2-7D8A87B6EB3E}"/>
              </a:ext>
            </a:extLst>
          </p:cNvPr>
          <p:cNvPicPr>
            <a:picLocks noChangeAspect="1"/>
          </p:cNvPicPr>
          <p:nvPr/>
        </p:nvPicPr>
        <p:blipFill>
          <a:blip r:embed="rId3"/>
          <a:stretch>
            <a:fillRect/>
          </a:stretch>
        </p:blipFill>
        <p:spPr>
          <a:xfrm>
            <a:off x="0" y="38100"/>
            <a:ext cx="16256000" cy="9067800"/>
          </a:xfrm>
          <a:prstGeom prst="rect">
            <a:avLst/>
          </a:prstGeom>
        </p:spPr>
      </p:pic>
      <p:sp>
        <p:nvSpPr>
          <p:cNvPr id="3" name="テキスト ボックス 2">
            <a:extLst>
              <a:ext uri="{FF2B5EF4-FFF2-40B4-BE49-F238E27FC236}">
                <a16:creationId xmlns:a16="http://schemas.microsoft.com/office/drawing/2014/main" id="{D100A5B8-41E9-FFA3-B416-40F29E0D65A7}"/>
              </a:ext>
            </a:extLst>
          </p:cNvPr>
          <p:cNvSpPr txBox="1"/>
          <p:nvPr/>
        </p:nvSpPr>
        <p:spPr>
          <a:xfrm>
            <a:off x="984904" y="2371781"/>
            <a:ext cx="14435050" cy="2554545"/>
          </a:xfrm>
          <a:prstGeom prst="rect">
            <a:avLst/>
          </a:prstGeom>
          <a:noFill/>
          <a:ln>
            <a:noFill/>
          </a:ln>
        </p:spPr>
        <p:txBody>
          <a:bodyPr wrap="square" rtlCol="0">
            <a:spAutoFit/>
          </a:bodyPr>
          <a:lstStyle/>
          <a:p>
            <a:r>
              <a:rPr kumimoji="1" lang="ja-JP" altLang="en-US" sz="2000" b="1" dirty="0">
                <a:latin typeface="BIZ UDPゴシック" panose="020B0400000000000000" pitchFamily="50" charset="-128"/>
                <a:ea typeface="BIZ UDPゴシック" panose="020B0400000000000000" pitchFamily="50" charset="-128"/>
              </a:rPr>
              <a:t>即興的シングルセッションというのは、</a:t>
            </a:r>
            <a:r>
              <a:rPr kumimoji="1" lang="en-US" altLang="ja-JP" sz="2000" b="1" dirty="0">
                <a:latin typeface="BIZ UDPゴシック" panose="020B0400000000000000" pitchFamily="50" charset="-128"/>
                <a:ea typeface="BIZ UDPゴシック" panose="020B0400000000000000" pitchFamily="50" charset="-128"/>
              </a:rPr>
              <a:t>1</a:t>
            </a:r>
            <a:r>
              <a:rPr kumimoji="1" lang="ja-JP" altLang="en-US" sz="2000" b="1" dirty="0">
                <a:latin typeface="BIZ UDPゴシック" panose="020B0400000000000000" pitchFamily="50" charset="-128"/>
                <a:ea typeface="BIZ UDPゴシック" panose="020B0400000000000000" pitchFamily="50" charset="-128"/>
              </a:rPr>
              <a:t>回のセッションで終わることが多いキャリアコンサルタントの支援現場において、</a:t>
            </a:r>
            <a:endParaRPr kumimoji="1" lang="en-US" altLang="ja-JP" sz="2000" b="1" dirty="0">
              <a:latin typeface="BIZ UDPゴシック" panose="020B0400000000000000" pitchFamily="50" charset="-128"/>
              <a:ea typeface="BIZ UDPゴシック" panose="020B0400000000000000" pitchFamily="50" charset="-128"/>
            </a:endParaRPr>
          </a:p>
          <a:p>
            <a:r>
              <a:rPr kumimoji="1" lang="ja-JP" altLang="en-US" sz="2000" b="1" dirty="0">
                <a:latin typeface="BIZ UDPゴシック" panose="020B0400000000000000" pitchFamily="50" charset="-128"/>
                <a:ea typeface="BIZ UDPゴシック" panose="020B0400000000000000" pitchFamily="50" charset="-128"/>
              </a:rPr>
              <a:t>それぞれのキャリコンが持っている技法や知見という「素材」を、目の前のクライエントに合わせて適切にアレンジして対応していくことです。 </a:t>
            </a:r>
            <a:endParaRPr kumimoji="1" lang="en-US" altLang="ja-JP" sz="2000" b="1" dirty="0">
              <a:latin typeface="BIZ UDPゴシック" panose="020B0400000000000000" pitchFamily="50" charset="-128"/>
              <a:ea typeface="BIZ UDPゴシック" panose="020B0400000000000000" pitchFamily="50" charset="-128"/>
            </a:endParaRPr>
          </a:p>
          <a:p>
            <a:endParaRPr kumimoji="1" lang="ja-JP" altLang="en-US" sz="2000" b="1" dirty="0">
              <a:latin typeface="BIZ UDPゴシック" panose="020B0400000000000000" pitchFamily="50" charset="-128"/>
              <a:ea typeface="BIZ UDPゴシック" panose="020B0400000000000000" pitchFamily="50" charset="-128"/>
            </a:endParaRPr>
          </a:p>
          <a:p>
            <a:r>
              <a:rPr kumimoji="1" lang="ja-JP" altLang="en-US" sz="2000" b="1" dirty="0">
                <a:latin typeface="BIZ UDPゴシック" panose="020B0400000000000000" pitchFamily="50" charset="-128"/>
                <a:ea typeface="BIZ UDPゴシック" panose="020B0400000000000000" pitchFamily="50" charset="-128"/>
              </a:rPr>
              <a:t>この研究会では、こうした即興的対応を「一時的な臨時対応」ではなく「恒常的な形に仕上げていく」ことを目指しています。</a:t>
            </a:r>
            <a:endParaRPr kumimoji="1" lang="en-US" altLang="ja-JP" sz="2000" b="1" dirty="0">
              <a:latin typeface="BIZ UDPゴシック" panose="020B0400000000000000" pitchFamily="50" charset="-128"/>
              <a:ea typeface="BIZ UDPゴシック" panose="020B0400000000000000" pitchFamily="50" charset="-128"/>
            </a:endParaRPr>
          </a:p>
          <a:p>
            <a:r>
              <a:rPr kumimoji="1" lang="ja-JP" altLang="en-US" sz="2000" b="1" dirty="0">
                <a:latin typeface="BIZ UDPゴシック" panose="020B0400000000000000" pitchFamily="50" charset="-128"/>
                <a:ea typeface="BIZ UDPゴシック" panose="020B0400000000000000" pitchFamily="50" charset="-128"/>
              </a:rPr>
              <a:t>これからのキャリアコンサルティングの一つの新しいスタイルをグループの皆さんとともに作り上げていく、そうした集まりです。</a:t>
            </a:r>
          </a:p>
          <a:p>
            <a:r>
              <a:rPr kumimoji="1" lang="ja-JP" altLang="en-US" sz="2000" b="1" dirty="0">
                <a:latin typeface="BIZ UDPゴシック" panose="020B0400000000000000" pitchFamily="50" charset="-128"/>
                <a:ea typeface="BIZ UDPゴシック" panose="020B0400000000000000" pitchFamily="50" charset="-128"/>
              </a:rPr>
              <a:t>上にあげた</a:t>
            </a:r>
            <a:r>
              <a:rPr kumimoji="1" lang="en-US" altLang="ja-JP" sz="2000" b="1" dirty="0">
                <a:latin typeface="BIZ UDPゴシック" panose="020B0400000000000000" pitchFamily="50" charset="-128"/>
                <a:ea typeface="BIZ UDPゴシック" panose="020B0400000000000000" pitchFamily="50" charset="-128"/>
              </a:rPr>
              <a:t>3</a:t>
            </a:r>
            <a:r>
              <a:rPr kumimoji="1" lang="ja-JP" altLang="en-US" sz="2000" b="1" dirty="0">
                <a:latin typeface="BIZ UDPゴシック" panose="020B0400000000000000" pitchFamily="50" charset="-128"/>
                <a:ea typeface="BIZ UDPゴシック" panose="020B0400000000000000" pitchFamily="50" charset="-128"/>
              </a:rPr>
              <a:t>つの＃ポイントを中心に、実践活かせる技法の解説や支援現場での実践事例に基づく課題の投げかけ等を行い、</a:t>
            </a:r>
            <a:endParaRPr kumimoji="1" lang="en-US" altLang="ja-JP" sz="2000" b="1" dirty="0">
              <a:latin typeface="BIZ UDPゴシック" panose="020B0400000000000000" pitchFamily="50" charset="-128"/>
              <a:ea typeface="BIZ UDPゴシック" panose="020B0400000000000000" pitchFamily="50" charset="-128"/>
            </a:endParaRPr>
          </a:p>
          <a:p>
            <a:r>
              <a:rPr kumimoji="1" lang="ja-JP" altLang="en-US" sz="2000" b="1" dirty="0">
                <a:latin typeface="BIZ UDPゴシック" panose="020B0400000000000000" pitchFamily="50" charset="-128"/>
                <a:ea typeface="BIZ UDPゴシック" panose="020B0400000000000000" pitchFamily="50" charset="-128"/>
              </a:rPr>
              <a:t>それに基づいて意見交換をしています。</a:t>
            </a:r>
          </a:p>
        </p:txBody>
      </p:sp>
      <p:sp>
        <p:nvSpPr>
          <p:cNvPr id="4" name="テキスト ボックス 3">
            <a:extLst>
              <a:ext uri="{FF2B5EF4-FFF2-40B4-BE49-F238E27FC236}">
                <a16:creationId xmlns:a16="http://schemas.microsoft.com/office/drawing/2014/main" id="{685DF236-F418-32B9-2719-D487F5172FB3}"/>
              </a:ext>
            </a:extLst>
          </p:cNvPr>
          <p:cNvSpPr txBox="1"/>
          <p:nvPr/>
        </p:nvSpPr>
        <p:spPr>
          <a:xfrm>
            <a:off x="450614" y="1099405"/>
            <a:ext cx="8467055" cy="907941"/>
          </a:xfrm>
          <a:prstGeom prst="rect">
            <a:avLst/>
          </a:prstGeom>
          <a:noFill/>
          <a:ln>
            <a:noFill/>
          </a:ln>
        </p:spPr>
        <p:txBody>
          <a:bodyPr wrap="square" rtlCol="0">
            <a:spAutoFit/>
          </a:bodyPr>
          <a:lstStyle/>
          <a:p>
            <a:r>
              <a:rPr kumimoji="1" lang="ja-JP" altLang="en-US" sz="2800" b="1" dirty="0">
                <a:latin typeface="BIZ UDPゴシック" panose="020B0400000000000000" pitchFamily="50" charset="-128"/>
                <a:ea typeface="BIZ UDPゴシック" panose="020B0400000000000000" pitchFamily="50" charset="-128"/>
              </a:rPr>
              <a:t>　　テーブル</a:t>
            </a:r>
            <a:r>
              <a:rPr kumimoji="1" lang="en-US" altLang="ja-JP" sz="2800" b="1" dirty="0">
                <a:latin typeface="BIZ UDPゴシック" panose="020B0400000000000000" pitchFamily="50" charset="-128"/>
                <a:ea typeface="BIZ UDPゴシック" panose="020B0400000000000000" pitchFamily="50" charset="-128"/>
              </a:rPr>
              <a:t>26:</a:t>
            </a:r>
          </a:p>
          <a:p>
            <a:r>
              <a:rPr kumimoji="1" lang="ja-JP" altLang="en-US" sz="2500" b="1" dirty="0">
                <a:latin typeface="BIZ UDPゴシック" panose="020B0400000000000000" pitchFamily="50" charset="-128"/>
                <a:ea typeface="BIZ UDPゴシック" panose="020B0400000000000000" pitchFamily="50" charset="-128"/>
              </a:rPr>
              <a:t>即興的シングルセッション・キャリアコンサルティング研究会</a:t>
            </a:r>
          </a:p>
        </p:txBody>
      </p:sp>
      <p:pic>
        <p:nvPicPr>
          <p:cNvPr id="5" name="図 4">
            <a:extLst>
              <a:ext uri="{FF2B5EF4-FFF2-40B4-BE49-F238E27FC236}">
                <a16:creationId xmlns:a16="http://schemas.microsoft.com/office/drawing/2014/main" id="{46F59D8A-72F5-1695-95D2-AA3E648BD52B}"/>
              </a:ext>
            </a:extLst>
          </p:cNvPr>
          <p:cNvPicPr>
            <a:picLocks noChangeAspect="1"/>
          </p:cNvPicPr>
          <p:nvPr/>
        </p:nvPicPr>
        <p:blipFill>
          <a:blip r:embed="rId4"/>
          <a:stretch>
            <a:fillRect/>
          </a:stretch>
        </p:blipFill>
        <p:spPr>
          <a:xfrm>
            <a:off x="965200" y="6248400"/>
            <a:ext cx="671052" cy="533400"/>
          </a:xfrm>
          <a:prstGeom prst="rect">
            <a:avLst/>
          </a:prstGeom>
        </p:spPr>
      </p:pic>
      <p:sp>
        <p:nvSpPr>
          <p:cNvPr id="6" name="テキスト ボックス 5">
            <a:extLst>
              <a:ext uri="{FF2B5EF4-FFF2-40B4-BE49-F238E27FC236}">
                <a16:creationId xmlns:a16="http://schemas.microsoft.com/office/drawing/2014/main" id="{A71B8224-D03C-FC1C-03FE-3B760CDE4475}"/>
              </a:ext>
            </a:extLst>
          </p:cNvPr>
          <p:cNvSpPr txBox="1"/>
          <p:nvPr/>
        </p:nvSpPr>
        <p:spPr>
          <a:xfrm>
            <a:off x="9336757" y="6156547"/>
            <a:ext cx="6248401" cy="523220"/>
          </a:xfrm>
          <a:prstGeom prst="rect">
            <a:avLst/>
          </a:prstGeom>
          <a:noFill/>
          <a:ln>
            <a:noFill/>
          </a:ln>
        </p:spPr>
        <p:txBody>
          <a:bodyPr wrap="square" rtlCol="0">
            <a:spAutoFit/>
          </a:bodyPr>
          <a:lstStyle/>
          <a:p>
            <a:r>
              <a:rPr kumimoji="1" lang="ja-JP" altLang="en-US" sz="2800" b="1" dirty="0">
                <a:latin typeface="BIZ UDPゴシック" panose="020B0400000000000000" pitchFamily="50" charset="-128"/>
                <a:ea typeface="BIZ UDPゴシック" panose="020B0400000000000000" pitchFamily="50" charset="-128"/>
              </a:rPr>
              <a:t>実践的支援力の向上を図りたい</a:t>
            </a:r>
          </a:p>
        </p:txBody>
      </p:sp>
      <p:sp>
        <p:nvSpPr>
          <p:cNvPr id="7" name="テキスト ボックス 6">
            <a:extLst>
              <a:ext uri="{FF2B5EF4-FFF2-40B4-BE49-F238E27FC236}">
                <a16:creationId xmlns:a16="http://schemas.microsoft.com/office/drawing/2014/main" id="{D1407C65-C4CE-BEA1-C22B-455DD362D315}"/>
              </a:ext>
            </a:extLst>
          </p:cNvPr>
          <p:cNvSpPr txBox="1"/>
          <p:nvPr/>
        </p:nvSpPr>
        <p:spPr>
          <a:xfrm>
            <a:off x="1701103" y="6232366"/>
            <a:ext cx="6501326" cy="400110"/>
          </a:xfrm>
          <a:prstGeom prst="rect">
            <a:avLst/>
          </a:prstGeom>
          <a:noFill/>
          <a:ln>
            <a:noFill/>
          </a:ln>
        </p:spPr>
        <p:txBody>
          <a:bodyPr wrap="square" rtlCol="0">
            <a:spAutoFit/>
          </a:bodyPr>
          <a:lstStyle/>
          <a:p>
            <a:r>
              <a:rPr kumimoji="1" lang="ja-JP" altLang="en-US" sz="2000" b="1" dirty="0">
                <a:latin typeface="BIZ UDPゴシック" panose="020B0400000000000000" pitchFamily="50" charset="-128"/>
                <a:ea typeface="BIZ UDPゴシック" panose="020B0400000000000000" pitchFamily="50" charset="-128"/>
              </a:rPr>
              <a:t>１</a:t>
            </a:r>
            <a:r>
              <a:rPr kumimoji="1" lang="en-US" altLang="ja-JP" sz="2000" b="1" dirty="0">
                <a:latin typeface="BIZ UDPゴシック" panose="020B0400000000000000" pitchFamily="50" charset="-128"/>
                <a:ea typeface="BIZ UDPゴシック" panose="020B0400000000000000" pitchFamily="50" charset="-128"/>
              </a:rPr>
              <a:t>,</a:t>
            </a:r>
            <a:r>
              <a:rPr kumimoji="1" lang="ja-JP" altLang="en-US" sz="2000" b="1" dirty="0">
                <a:latin typeface="BIZ UDPゴシック" panose="020B0400000000000000" pitchFamily="50" charset="-128"/>
                <a:ea typeface="BIZ UDPゴシック" panose="020B0400000000000000" pitchFamily="50" charset="-128"/>
              </a:rPr>
              <a:t>４</a:t>
            </a:r>
            <a:r>
              <a:rPr kumimoji="1" lang="en-US" altLang="ja-JP" sz="2000" b="1" dirty="0">
                <a:latin typeface="BIZ UDPゴシック" panose="020B0400000000000000" pitchFamily="50" charset="-128"/>
                <a:ea typeface="BIZ UDPゴシック" panose="020B0400000000000000" pitchFamily="50" charset="-128"/>
              </a:rPr>
              <a:t>,</a:t>
            </a:r>
            <a:r>
              <a:rPr kumimoji="1" lang="ja-JP" altLang="en-US" sz="2000" b="1" dirty="0">
                <a:latin typeface="BIZ UDPゴシック" panose="020B0400000000000000" pitchFamily="50" charset="-128"/>
                <a:ea typeface="BIZ UDPゴシック" panose="020B0400000000000000" pitchFamily="50" charset="-128"/>
              </a:rPr>
              <a:t>７</a:t>
            </a:r>
            <a:r>
              <a:rPr kumimoji="1" lang="en-US" altLang="ja-JP" sz="2000" b="1" dirty="0">
                <a:latin typeface="BIZ UDPゴシック" panose="020B0400000000000000" pitchFamily="50" charset="-128"/>
                <a:ea typeface="BIZ UDPゴシック" panose="020B0400000000000000" pitchFamily="50" charset="-128"/>
              </a:rPr>
              <a:t>,</a:t>
            </a:r>
            <a:r>
              <a:rPr kumimoji="1" lang="ja-JP" altLang="en-US" sz="2000" b="1" dirty="0">
                <a:latin typeface="BIZ UDPゴシック" panose="020B0400000000000000" pitchFamily="50" charset="-128"/>
                <a:ea typeface="BIZ UDPゴシック" panose="020B0400000000000000" pitchFamily="50" charset="-128"/>
              </a:rPr>
              <a:t>１０月第</a:t>
            </a:r>
            <a:r>
              <a:rPr kumimoji="1" lang="en-US" altLang="ja-JP" sz="2000" b="1" dirty="0">
                <a:latin typeface="BIZ UDPゴシック" panose="020B0400000000000000" pitchFamily="50" charset="-128"/>
                <a:ea typeface="BIZ UDPゴシック" panose="020B0400000000000000" pitchFamily="50" charset="-128"/>
              </a:rPr>
              <a:t>2</a:t>
            </a:r>
            <a:r>
              <a:rPr kumimoji="1" lang="ja-JP" altLang="en-US" sz="2000" b="1" dirty="0">
                <a:latin typeface="BIZ UDPゴシック" panose="020B0400000000000000" pitchFamily="50" charset="-128"/>
                <a:ea typeface="BIZ UDPゴシック" panose="020B0400000000000000" pitchFamily="50" charset="-128"/>
              </a:rPr>
              <a:t>火曜</a:t>
            </a:r>
            <a:r>
              <a:rPr kumimoji="1" lang="en-US" altLang="ja-JP" sz="2000" b="1" dirty="0">
                <a:latin typeface="BIZ UDPゴシック" panose="020B0400000000000000" pitchFamily="50" charset="-128"/>
                <a:ea typeface="BIZ UDPゴシック" panose="020B0400000000000000" pitchFamily="50" charset="-128"/>
              </a:rPr>
              <a:t>19:00</a:t>
            </a:r>
            <a:r>
              <a:rPr kumimoji="1" lang="ja-JP" altLang="en-US" sz="2000" b="1" dirty="0">
                <a:latin typeface="BIZ UDPゴシック" panose="020B0400000000000000" pitchFamily="50" charset="-128"/>
                <a:ea typeface="BIZ UDPゴシック" panose="020B0400000000000000" pitchFamily="50" charset="-128"/>
              </a:rPr>
              <a:t>～</a:t>
            </a:r>
            <a:r>
              <a:rPr kumimoji="1" lang="en-US" altLang="ja-JP" sz="2000" b="1" dirty="0">
                <a:latin typeface="BIZ UDPゴシック" panose="020B0400000000000000" pitchFamily="50" charset="-128"/>
                <a:ea typeface="BIZ UDPゴシック" panose="020B0400000000000000" pitchFamily="50" charset="-128"/>
              </a:rPr>
              <a:t>2</a:t>
            </a:r>
            <a:r>
              <a:rPr kumimoji="1" lang="ja-JP" altLang="en-US" sz="2000" b="1" dirty="0">
                <a:latin typeface="BIZ UDPゴシック" panose="020B0400000000000000" pitchFamily="50" charset="-128"/>
                <a:ea typeface="BIZ UDPゴシック" panose="020B0400000000000000" pitchFamily="50" charset="-128"/>
              </a:rPr>
              <a:t>０</a:t>
            </a:r>
            <a:r>
              <a:rPr kumimoji="1" lang="en-US" altLang="ja-JP" sz="2000" b="1" dirty="0">
                <a:latin typeface="BIZ UDPゴシック" panose="020B0400000000000000" pitchFamily="50" charset="-128"/>
                <a:ea typeface="BIZ UDPゴシック" panose="020B0400000000000000" pitchFamily="50" charset="-128"/>
              </a:rPr>
              <a:t>:30</a:t>
            </a:r>
            <a:r>
              <a:rPr kumimoji="1" lang="ja-JP" altLang="en-US" sz="2000" b="1" dirty="0">
                <a:latin typeface="BIZ UDPゴシック" panose="020B0400000000000000" pitchFamily="50" charset="-128"/>
                <a:ea typeface="BIZ UDPゴシック" panose="020B0400000000000000" pitchFamily="50" charset="-128"/>
              </a:rPr>
              <a:t>／オンライン実施</a:t>
            </a:r>
          </a:p>
        </p:txBody>
      </p:sp>
      <p:sp>
        <p:nvSpPr>
          <p:cNvPr id="14" name="フローチャート: 端子 13">
            <a:extLst>
              <a:ext uri="{FF2B5EF4-FFF2-40B4-BE49-F238E27FC236}">
                <a16:creationId xmlns:a16="http://schemas.microsoft.com/office/drawing/2014/main" id="{0633C325-676C-4D23-4F38-4B78E8A86166}"/>
              </a:ext>
            </a:extLst>
          </p:cNvPr>
          <p:cNvSpPr/>
          <p:nvPr/>
        </p:nvSpPr>
        <p:spPr>
          <a:xfrm>
            <a:off x="11105753" y="1322666"/>
            <a:ext cx="2074969" cy="668324"/>
          </a:xfrm>
          <a:prstGeom prst="flowChartTerminator">
            <a:avLst/>
          </a:prstGeom>
          <a:solidFill>
            <a:srgbClr val="FBA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solidFill>
                <a:latin typeface="BIZ UDPゴシック" panose="020B0400000000000000" pitchFamily="50" charset="-128"/>
                <a:ea typeface="BIZ UDPゴシック" panose="020B0400000000000000" pitchFamily="50" charset="-128"/>
              </a:rPr>
              <a:t>＃</a:t>
            </a:r>
            <a:r>
              <a:rPr kumimoji="1" lang="ja-JP" altLang="en-US" sz="1600" b="1" dirty="0">
                <a:solidFill>
                  <a:schemeClr val="tx1"/>
                </a:solidFill>
                <a:latin typeface="BIZ UDPゴシック" panose="020B0400000000000000" pitchFamily="50" charset="-128"/>
                <a:ea typeface="BIZ UDPゴシック" panose="020B0400000000000000" pitchFamily="50" charset="-128"/>
              </a:rPr>
              <a:t>バイザウェイ</a:t>
            </a:r>
            <a:endParaRPr kumimoji="1" lang="en-US" altLang="ja-JP" sz="1600" b="1"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b="1" dirty="0">
                <a:solidFill>
                  <a:schemeClr val="tx1"/>
                </a:solidFill>
                <a:latin typeface="BIZ UDPゴシック" panose="020B0400000000000000" pitchFamily="50" charset="-128"/>
                <a:ea typeface="BIZ UDPゴシック" panose="020B0400000000000000" pitchFamily="50" charset="-128"/>
              </a:rPr>
              <a:t>からのコーチング</a:t>
            </a:r>
            <a:endParaRPr kumimoji="1" lang="en-US" altLang="ja-JP" sz="1600" b="1" dirty="0">
              <a:solidFill>
                <a:schemeClr val="tx1"/>
              </a:solidFill>
              <a:latin typeface="BIZ UDPゴシック" panose="020B0400000000000000" pitchFamily="50" charset="-128"/>
              <a:ea typeface="BIZ UDPゴシック" panose="020B0400000000000000" pitchFamily="50" charset="-128"/>
            </a:endParaRPr>
          </a:p>
        </p:txBody>
      </p:sp>
      <p:sp>
        <p:nvSpPr>
          <p:cNvPr id="15" name="フローチャート: 端子 14">
            <a:extLst>
              <a:ext uri="{FF2B5EF4-FFF2-40B4-BE49-F238E27FC236}">
                <a16:creationId xmlns:a16="http://schemas.microsoft.com/office/drawing/2014/main" id="{33D744C4-277C-72A2-7EC2-64F9A690B9F2}"/>
              </a:ext>
            </a:extLst>
          </p:cNvPr>
          <p:cNvSpPr/>
          <p:nvPr/>
        </p:nvSpPr>
        <p:spPr>
          <a:xfrm>
            <a:off x="13255912" y="1322666"/>
            <a:ext cx="2144338" cy="668324"/>
          </a:xfrm>
          <a:prstGeom prst="flowChartTerminator">
            <a:avLst/>
          </a:prstGeom>
          <a:solidFill>
            <a:srgbClr val="FBA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solidFill>
                <a:latin typeface="BIZ UDPゴシック" panose="020B0400000000000000" pitchFamily="50" charset="-128"/>
                <a:ea typeface="BIZ UDPゴシック" panose="020B0400000000000000" pitchFamily="50" charset="-128"/>
              </a:rPr>
              <a:t>＃心理的ジャムセッション</a:t>
            </a:r>
            <a:endParaRPr kumimoji="1" lang="en-US" altLang="ja-JP" sz="2000" b="1" dirty="0">
              <a:solidFill>
                <a:schemeClr val="tx1"/>
              </a:solidFill>
              <a:latin typeface="BIZ UDPゴシック" panose="020B0400000000000000" pitchFamily="50" charset="-128"/>
              <a:ea typeface="BIZ UDPゴシック" panose="020B0400000000000000" pitchFamily="50" charset="-128"/>
            </a:endParaRPr>
          </a:p>
        </p:txBody>
      </p:sp>
      <p:sp>
        <p:nvSpPr>
          <p:cNvPr id="16" name="フローチャート: 端子 15">
            <a:extLst>
              <a:ext uri="{FF2B5EF4-FFF2-40B4-BE49-F238E27FC236}">
                <a16:creationId xmlns:a16="http://schemas.microsoft.com/office/drawing/2014/main" id="{FF62DDBC-3658-AA2F-973C-1BEC93CD847F}"/>
              </a:ext>
            </a:extLst>
          </p:cNvPr>
          <p:cNvSpPr/>
          <p:nvPr/>
        </p:nvSpPr>
        <p:spPr>
          <a:xfrm>
            <a:off x="1516836" y="6870100"/>
            <a:ext cx="1930400" cy="630078"/>
          </a:xfrm>
          <a:prstGeom prst="flowChartTerminator">
            <a:avLst/>
          </a:prstGeom>
          <a:solidFill>
            <a:srgbClr val="FBA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latin typeface="BIZ UDPゴシック" panose="020B0400000000000000" pitchFamily="50" charset="-128"/>
                <a:ea typeface="BIZ UDPゴシック" panose="020B0400000000000000" pitchFamily="50" charset="-128"/>
              </a:rPr>
              <a:t>技法の解説</a:t>
            </a:r>
            <a:endParaRPr kumimoji="1" lang="en-US" altLang="ja-JP" b="1" dirty="0">
              <a:solidFill>
                <a:schemeClr val="tx1"/>
              </a:solidFill>
              <a:latin typeface="BIZ UDPゴシック" panose="020B0400000000000000" pitchFamily="50" charset="-128"/>
              <a:ea typeface="BIZ UDPゴシック" panose="020B0400000000000000" pitchFamily="50" charset="-128"/>
            </a:endParaRPr>
          </a:p>
        </p:txBody>
      </p:sp>
      <p:sp>
        <p:nvSpPr>
          <p:cNvPr id="17" name="フローチャート: 端子 16">
            <a:extLst>
              <a:ext uri="{FF2B5EF4-FFF2-40B4-BE49-F238E27FC236}">
                <a16:creationId xmlns:a16="http://schemas.microsoft.com/office/drawing/2014/main" id="{CE027729-C27E-4DA4-4F59-1B91549524B1}"/>
              </a:ext>
            </a:extLst>
          </p:cNvPr>
          <p:cNvSpPr/>
          <p:nvPr/>
        </p:nvSpPr>
        <p:spPr>
          <a:xfrm>
            <a:off x="3615919" y="6870100"/>
            <a:ext cx="1930400" cy="630078"/>
          </a:xfrm>
          <a:prstGeom prst="flowChartTerminator">
            <a:avLst/>
          </a:prstGeom>
          <a:solidFill>
            <a:srgbClr val="FBA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solidFill>
                <a:latin typeface="BIZ UDPゴシック" panose="020B0400000000000000" pitchFamily="50" charset="-128"/>
                <a:ea typeface="BIZ UDPゴシック" panose="020B0400000000000000" pitchFamily="50" charset="-128"/>
              </a:rPr>
              <a:t>課題の整理</a:t>
            </a:r>
            <a:endParaRPr kumimoji="1" lang="en-US" altLang="ja-JP" sz="2000" b="1" dirty="0">
              <a:solidFill>
                <a:schemeClr val="tx1"/>
              </a:solidFill>
              <a:latin typeface="BIZ UDPゴシック" panose="020B0400000000000000" pitchFamily="50" charset="-128"/>
              <a:ea typeface="BIZ UDPゴシック" panose="020B0400000000000000" pitchFamily="50" charset="-128"/>
            </a:endParaRPr>
          </a:p>
        </p:txBody>
      </p:sp>
      <p:sp>
        <p:nvSpPr>
          <p:cNvPr id="8" name="テキスト ボックス 7">
            <a:extLst>
              <a:ext uri="{FF2B5EF4-FFF2-40B4-BE49-F238E27FC236}">
                <a16:creationId xmlns:a16="http://schemas.microsoft.com/office/drawing/2014/main" id="{798790CC-652C-1DED-008D-0A4B9B05E4B2}"/>
              </a:ext>
            </a:extLst>
          </p:cNvPr>
          <p:cNvSpPr txBox="1"/>
          <p:nvPr/>
        </p:nvSpPr>
        <p:spPr>
          <a:xfrm>
            <a:off x="9336757" y="6787490"/>
            <a:ext cx="6477001" cy="523220"/>
          </a:xfrm>
          <a:prstGeom prst="rect">
            <a:avLst/>
          </a:prstGeom>
          <a:noFill/>
          <a:ln>
            <a:noFill/>
          </a:ln>
        </p:spPr>
        <p:txBody>
          <a:bodyPr wrap="square" rtlCol="0">
            <a:spAutoFit/>
          </a:bodyPr>
          <a:lstStyle/>
          <a:p>
            <a:r>
              <a:rPr kumimoji="1" lang="en-US" altLang="ja-JP" sz="2800" b="1" dirty="0">
                <a:latin typeface="BIZ UDPゴシック" panose="020B0400000000000000" pitchFamily="50" charset="-128"/>
                <a:ea typeface="BIZ UDPゴシック" panose="020B0400000000000000" pitchFamily="50" charset="-128"/>
              </a:rPr>
              <a:t>1</a:t>
            </a:r>
            <a:r>
              <a:rPr kumimoji="1" lang="ja-JP" altLang="en-US" sz="2800" b="1" dirty="0">
                <a:latin typeface="BIZ UDPゴシック" panose="020B0400000000000000" pitchFamily="50" charset="-128"/>
                <a:ea typeface="BIZ UDPゴシック" panose="020B0400000000000000" pitchFamily="50" charset="-128"/>
              </a:rPr>
              <a:t>回限りの相談支援に携わることが多い</a:t>
            </a:r>
          </a:p>
        </p:txBody>
      </p:sp>
      <p:sp>
        <p:nvSpPr>
          <p:cNvPr id="9" name="テキスト ボックス 8">
            <a:extLst>
              <a:ext uri="{FF2B5EF4-FFF2-40B4-BE49-F238E27FC236}">
                <a16:creationId xmlns:a16="http://schemas.microsoft.com/office/drawing/2014/main" id="{1204647C-7B1B-A571-0F1A-3E84F92E1B57}"/>
              </a:ext>
            </a:extLst>
          </p:cNvPr>
          <p:cNvSpPr txBox="1"/>
          <p:nvPr/>
        </p:nvSpPr>
        <p:spPr>
          <a:xfrm>
            <a:off x="908796" y="7600205"/>
            <a:ext cx="1595309" cy="400110"/>
          </a:xfrm>
          <a:prstGeom prst="rect">
            <a:avLst/>
          </a:prstGeom>
          <a:noFill/>
        </p:spPr>
        <p:txBody>
          <a:bodyPr wrap="none" rtlCol="0">
            <a:spAutoFit/>
          </a:bodyPr>
          <a:lstStyle/>
          <a:p>
            <a:r>
              <a:rPr kumimoji="1" lang="ja-JP" altLang="en-US" sz="2000" b="1" dirty="0">
                <a:solidFill>
                  <a:schemeClr val="accent6">
                    <a:lumMod val="50000"/>
                  </a:schemeClr>
                </a:solidFill>
                <a:latin typeface="BIZ UDPゴシック" panose="020B0400000000000000" pitchFamily="50" charset="-128"/>
                <a:ea typeface="BIZ UDPゴシック" panose="020B0400000000000000" pitchFamily="50" charset="-128"/>
              </a:rPr>
              <a:t>学習・勉強系</a:t>
            </a:r>
          </a:p>
        </p:txBody>
      </p:sp>
      <p:sp>
        <p:nvSpPr>
          <p:cNvPr id="10" name="テキスト ボックス 9">
            <a:extLst>
              <a:ext uri="{FF2B5EF4-FFF2-40B4-BE49-F238E27FC236}">
                <a16:creationId xmlns:a16="http://schemas.microsoft.com/office/drawing/2014/main" id="{D8FDA3F4-64F6-6D8D-E5BA-483FB775D3DD}"/>
              </a:ext>
            </a:extLst>
          </p:cNvPr>
          <p:cNvSpPr txBox="1"/>
          <p:nvPr/>
        </p:nvSpPr>
        <p:spPr>
          <a:xfrm>
            <a:off x="5712645" y="7600205"/>
            <a:ext cx="2489784" cy="400110"/>
          </a:xfrm>
          <a:prstGeom prst="rect">
            <a:avLst/>
          </a:prstGeom>
          <a:noFill/>
        </p:spPr>
        <p:txBody>
          <a:bodyPr wrap="none" rtlCol="0">
            <a:spAutoFit/>
          </a:bodyPr>
          <a:lstStyle/>
          <a:p>
            <a:r>
              <a:rPr kumimoji="1" lang="ja-JP" altLang="en-US" sz="2000" b="1" dirty="0">
                <a:solidFill>
                  <a:schemeClr val="accent6">
                    <a:lumMod val="50000"/>
                  </a:schemeClr>
                </a:solidFill>
                <a:latin typeface="BIZ UDPゴシック" panose="020B0400000000000000" pitchFamily="50" charset="-128"/>
                <a:ea typeface="BIZ UDPゴシック" panose="020B0400000000000000" pitchFamily="50" charset="-128"/>
              </a:rPr>
              <a:t>外部活動・イベント系</a:t>
            </a:r>
          </a:p>
        </p:txBody>
      </p:sp>
      <p:sp>
        <p:nvSpPr>
          <p:cNvPr id="31" name="テキスト ボックス 30">
            <a:extLst>
              <a:ext uri="{FF2B5EF4-FFF2-40B4-BE49-F238E27FC236}">
                <a16:creationId xmlns:a16="http://schemas.microsoft.com/office/drawing/2014/main" id="{D3BF6B1D-A2F4-6DDC-C5D4-7C2011BECBF0}"/>
              </a:ext>
            </a:extLst>
          </p:cNvPr>
          <p:cNvSpPr txBox="1"/>
          <p:nvPr/>
        </p:nvSpPr>
        <p:spPr>
          <a:xfrm>
            <a:off x="14026978" y="8836223"/>
            <a:ext cx="2229022" cy="307777"/>
          </a:xfrm>
          <a:prstGeom prst="rect">
            <a:avLst/>
          </a:prstGeom>
          <a:solidFill>
            <a:schemeClr val="accent6">
              <a:lumMod val="20000"/>
              <a:lumOff val="80000"/>
            </a:schemeClr>
          </a:solidFill>
        </p:spPr>
        <p:txBody>
          <a:bodyPr wrap="square" rtlCol="0">
            <a:spAutoFit/>
          </a:bodyPr>
          <a:lstStyle/>
          <a:p>
            <a:pPr algn="ctr"/>
            <a:r>
              <a:rPr kumimoji="1" lang="ja-JP" altLang="en-US" sz="1400" b="1" dirty="0">
                <a:solidFill>
                  <a:schemeClr val="tx1">
                    <a:lumMod val="50000"/>
                    <a:lumOff val="50000"/>
                  </a:schemeClr>
                </a:solidFill>
                <a:latin typeface="BIZ UDPゴシック" panose="020B0400000000000000" pitchFamily="50" charset="-128"/>
                <a:ea typeface="BIZ UDPゴシック" panose="020B0400000000000000" pitchFamily="50" charset="-128"/>
              </a:rPr>
              <a:t>一般財団法人</a:t>
            </a:r>
            <a:r>
              <a:rPr kumimoji="1" lang="en-US" altLang="ja-JP" sz="1400" b="1" dirty="0">
                <a:solidFill>
                  <a:schemeClr val="tx1">
                    <a:lumMod val="50000"/>
                    <a:lumOff val="50000"/>
                  </a:schemeClr>
                </a:solidFill>
                <a:latin typeface="BIZ UDPゴシック" panose="020B0400000000000000" pitchFamily="50" charset="-128"/>
                <a:ea typeface="BIZ UDPゴシック" panose="020B0400000000000000" pitchFamily="50" charset="-128"/>
              </a:rPr>
              <a:t>ACCN</a:t>
            </a:r>
            <a:endParaRPr kumimoji="1" lang="ja-JP" altLang="en-US" sz="1400" b="1" dirty="0">
              <a:solidFill>
                <a:schemeClr val="tx1">
                  <a:lumMod val="50000"/>
                  <a:lumOff val="50000"/>
                </a:schemeClr>
              </a:solidFill>
              <a:latin typeface="BIZ UDPゴシック" panose="020B0400000000000000" pitchFamily="50" charset="-128"/>
              <a:ea typeface="BIZ UDPゴシック" panose="020B0400000000000000" pitchFamily="50" charset="-128"/>
            </a:endParaRPr>
          </a:p>
        </p:txBody>
      </p:sp>
      <p:sp>
        <p:nvSpPr>
          <p:cNvPr id="32" name="テキスト ボックス 31">
            <a:extLst>
              <a:ext uri="{FF2B5EF4-FFF2-40B4-BE49-F238E27FC236}">
                <a16:creationId xmlns:a16="http://schemas.microsoft.com/office/drawing/2014/main" id="{03263C9D-4EA9-8C51-299C-1A80BFD86EC8}"/>
              </a:ext>
            </a:extLst>
          </p:cNvPr>
          <p:cNvSpPr txBox="1"/>
          <p:nvPr/>
        </p:nvSpPr>
        <p:spPr>
          <a:xfrm>
            <a:off x="10261600" y="337860"/>
            <a:ext cx="5412997" cy="461665"/>
          </a:xfrm>
          <a:prstGeom prst="rect">
            <a:avLst/>
          </a:prstGeom>
          <a:noFill/>
        </p:spPr>
        <p:txBody>
          <a:bodyPr wrap="square" rtlCol="0">
            <a:spAutoFit/>
          </a:bodyPr>
          <a:lstStyle/>
          <a:p>
            <a:r>
              <a:rPr kumimoji="1" lang="ja-JP" altLang="en-US" sz="2400" b="1" dirty="0">
                <a:solidFill>
                  <a:schemeClr val="tx1">
                    <a:lumMod val="50000"/>
                    <a:lumOff val="50000"/>
                  </a:schemeClr>
                </a:solidFill>
                <a:latin typeface="BIZ UDPゴシック" panose="020B0400000000000000" pitchFamily="50" charset="-128"/>
                <a:ea typeface="BIZ UDPゴシック" panose="020B0400000000000000" pitchFamily="50" charset="-128"/>
              </a:rPr>
              <a:t>　　　</a:t>
            </a:r>
            <a:r>
              <a:rPr kumimoji="1" lang="en-US" altLang="ja-JP" sz="2400" b="1" dirty="0">
                <a:solidFill>
                  <a:schemeClr val="tx1">
                    <a:lumMod val="50000"/>
                    <a:lumOff val="50000"/>
                  </a:schemeClr>
                </a:solidFill>
                <a:latin typeface="BIZ UDPゴシック" panose="020B0400000000000000" pitchFamily="50" charset="-128"/>
                <a:ea typeface="BIZ UDPゴシック" panose="020B0400000000000000" pitchFamily="50" charset="-128"/>
              </a:rPr>
              <a:t>ACCN</a:t>
            </a:r>
            <a:r>
              <a:rPr kumimoji="1" lang="ja-JP" altLang="en-US" sz="2400" b="1" dirty="0">
                <a:solidFill>
                  <a:schemeClr val="tx1">
                    <a:lumMod val="50000"/>
                    <a:lumOff val="50000"/>
                  </a:schemeClr>
                </a:solidFill>
                <a:latin typeface="BIZ UDPゴシック" panose="020B0400000000000000" pitchFamily="50" charset="-128"/>
                <a:ea typeface="BIZ UDPゴシック" panose="020B0400000000000000" pitchFamily="50" charset="-128"/>
              </a:rPr>
              <a:t>テーブルプロファイル</a:t>
            </a:r>
          </a:p>
        </p:txBody>
      </p:sp>
      <p:pic>
        <p:nvPicPr>
          <p:cNvPr id="34" name="図 33">
            <a:extLst>
              <a:ext uri="{FF2B5EF4-FFF2-40B4-BE49-F238E27FC236}">
                <a16:creationId xmlns:a16="http://schemas.microsoft.com/office/drawing/2014/main" id="{1641D998-125A-D09E-8CF5-C58EE21B25E5}"/>
              </a:ext>
            </a:extLst>
          </p:cNvPr>
          <p:cNvPicPr>
            <a:picLocks noChangeAspect="1"/>
          </p:cNvPicPr>
          <p:nvPr/>
        </p:nvPicPr>
        <p:blipFill>
          <a:blip r:embed="rId5"/>
          <a:stretch>
            <a:fillRect/>
          </a:stretch>
        </p:blipFill>
        <p:spPr>
          <a:xfrm>
            <a:off x="15176500" y="117010"/>
            <a:ext cx="755970" cy="755970"/>
          </a:xfrm>
          <a:prstGeom prst="rect">
            <a:avLst/>
          </a:prstGeom>
        </p:spPr>
      </p:pic>
      <p:cxnSp>
        <p:nvCxnSpPr>
          <p:cNvPr id="13" name="直線コネクタ 12">
            <a:extLst>
              <a:ext uri="{FF2B5EF4-FFF2-40B4-BE49-F238E27FC236}">
                <a16:creationId xmlns:a16="http://schemas.microsoft.com/office/drawing/2014/main" id="{0B7331B7-A885-BAF0-94E3-EBFCBDF24D2F}"/>
              </a:ext>
            </a:extLst>
          </p:cNvPr>
          <p:cNvCxnSpPr>
            <a:cxnSpLocks/>
            <a:endCxn id="10" idx="1"/>
          </p:cNvCxnSpPr>
          <p:nvPr/>
        </p:nvCxnSpPr>
        <p:spPr>
          <a:xfrm flipV="1">
            <a:off x="2554009" y="7800260"/>
            <a:ext cx="3158636" cy="19088"/>
          </a:xfrm>
          <a:prstGeom prst="line">
            <a:avLst/>
          </a:prstGeom>
          <a:ln w="88900"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0934C46D-DD13-1727-C961-108D1F121ED2}"/>
              </a:ext>
            </a:extLst>
          </p:cNvPr>
          <p:cNvSpPr txBox="1"/>
          <p:nvPr/>
        </p:nvSpPr>
        <p:spPr>
          <a:xfrm>
            <a:off x="9336757" y="7417346"/>
            <a:ext cx="6248401" cy="523220"/>
          </a:xfrm>
          <a:prstGeom prst="rect">
            <a:avLst/>
          </a:prstGeom>
          <a:noFill/>
          <a:ln>
            <a:noFill/>
          </a:ln>
        </p:spPr>
        <p:txBody>
          <a:bodyPr wrap="square" rtlCol="0">
            <a:spAutoFit/>
          </a:bodyPr>
          <a:lstStyle/>
          <a:p>
            <a:r>
              <a:rPr kumimoji="1" lang="ja-JP" altLang="en-US" sz="2800" b="1" dirty="0">
                <a:latin typeface="BIZ UDPゴシック" panose="020B0400000000000000" pitchFamily="50" charset="-128"/>
                <a:ea typeface="BIZ UDPゴシック" panose="020B0400000000000000" pitchFamily="50" charset="-128"/>
              </a:rPr>
              <a:t>即興的な支援対応力を磨きたい</a:t>
            </a:r>
          </a:p>
        </p:txBody>
      </p:sp>
      <p:sp>
        <p:nvSpPr>
          <p:cNvPr id="20" name="楕円 19">
            <a:extLst>
              <a:ext uri="{FF2B5EF4-FFF2-40B4-BE49-F238E27FC236}">
                <a16:creationId xmlns:a16="http://schemas.microsoft.com/office/drawing/2014/main" id="{12F121A8-D7AF-8E77-63FE-8070EE38712E}"/>
              </a:ext>
            </a:extLst>
          </p:cNvPr>
          <p:cNvSpPr/>
          <p:nvPr/>
        </p:nvSpPr>
        <p:spPr>
          <a:xfrm>
            <a:off x="3070461" y="7652547"/>
            <a:ext cx="304800" cy="361934"/>
          </a:xfrm>
          <a:prstGeom prst="ellipse">
            <a:avLst/>
          </a:prstGeom>
          <a:solidFill>
            <a:schemeClr val="accent2">
              <a:lumMod val="60000"/>
              <a:lumOff val="4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ローチャート: 端子 17">
            <a:extLst>
              <a:ext uri="{FF2B5EF4-FFF2-40B4-BE49-F238E27FC236}">
                <a16:creationId xmlns:a16="http://schemas.microsoft.com/office/drawing/2014/main" id="{2475B252-7171-A45C-B6D5-B85667DE7F97}"/>
              </a:ext>
            </a:extLst>
          </p:cNvPr>
          <p:cNvSpPr/>
          <p:nvPr/>
        </p:nvSpPr>
        <p:spPr>
          <a:xfrm>
            <a:off x="5735170" y="6870100"/>
            <a:ext cx="1930400" cy="630078"/>
          </a:xfrm>
          <a:prstGeom prst="flowChartTerminator">
            <a:avLst/>
          </a:prstGeom>
          <a:solidFill>
            <a:srgbClr val="FBA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chemeClr val="tx1"/>
                </a:solidFill>
                <a:latin typeface="BIZ UDPゴシック" panose="020B0400000000000000" pitchFamily="50" charset="-128"/>
                <a:ea typeface="BIZ UDPゴシック" panose="020B0400000000000000" pitchFamily="50" charset="-128"/>
              </a:rPr>
              <a:t>実践展開に</a:t>
            </a:r>
            <a:endParaRPr kumimoji="1" lang="en-US" altLang="ja-JP" sz="1600" b="1"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600" b="1" dirty="0">
                <a:solidFill>
                  <a:schemeClr val="tx1"/>
                </a:solidFill>
                <a:latin typeface="BIZ UDPゴシック" panose="020B0400000000000000" pitchFamily="50" charset="-128"/>
                <a:ea typeface="BIZ UDPゴシック" panose="020B0400000000000000" pitchFamily="50" charset="-128"/>
              </a:rPr>
              <a:t>向けた意見交換</a:t>
            </a:r>
            <a:endParaRPr kumimoji="1" lang="en-US" altLang="ja-JP" sz="1600" b="1" dirty="0">
              <a:solidFill>
                <a:schemeClr val="tx1"/>
              </a:solidFill>
              <a:latin typeface="BIZ UDPゴシック" panose="020B0400000000000000" pitchFamily="50" charset="-128"/>
              <a:ea typeface="BIZ UDPゴシック" panose="020B0400000000000000" pitchFamily="50" charset="-128"/>
            </a:endParaRPr>
          </a:p>
        </p:txBody>
      </p:sp>
      <p:sp>
        <p:nvSpPr>
          <p:cNvPr id="11" name="フローチャート: 端子 10">
            <a:extLst>
              <a:ext uri="{FF2B5EF4-FFF2-40B4-BE49-F238E27FC236}">
                <a16:creationId xmlns:a16="http://schemas.microsoft.com/office/drawing/2014/main" id="{D625FC4D-360D-1159-14F7-4BD74B6AED53}"/>
              </a:ext>
            </a:extLst>
          </p:cNvPr>
          <p:cNvSpPr/>
          <p:nvPr/>
        </p:nvSpPr>
        <p:spPr>
          <a:xfrm>
            <a:off x="8886225" y="1322666"/>
            <a:ext cx="2144338" cy="668324"/>
          </a:xfrm>
          <a:prstGeom prst="flowChartTerminator">
            <a:avLst/>
          </a:prstGeom>
          <a:solidFill>
            <a:srgbClr val="FBA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latin typeface="BIZ UDPゴシック" panose="020B0400000000000000" pitchFamily="50" charset="-128"/>
                <a:ea typeface="BIZ UDPゴシック" panose="020B0400000000000000" pitchFamily="50" charset="-128"/>
              </a:rPr>
              <a:t>＃</a:t>
            </a:r>
            <a:r>
              <a:rPr kumimoji="1" lang="ja-JP" altLang="en-US" sz="1600" b="1" dirty="0">
                <a:solidFill>
                  <a:schemeClr val="tx1"/>
                </a:solidFill>
                <a:latin typeface="BIZ UDPゴシック" panose="020B0400000000000000" pitchFamily="50" charset="-128"/>
                <a:ea typeface="BIZ UDPゴシック" panose="020B0400000000000000" pitchFamily="50" charset="-128"/>
              </a:rPr>
              <a:t>味方になりきるアプローチ</a:t>
            </a:r>
            <a:endParaRPr kumimoji="1" lang="en-US" altLang="ja-JP" sz="1600" b="1" dirty="0">
              <a:solidFill>
                <a:schemeClr val="tx1"/>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15715461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178</TotalTime>
  <Words>243</Words>
  <Application>Microsoft Office PowerPoint</Application>
  <PresentationFormat>ユーザー設定</PresentationFormat>
  <Paragraphs>26</Paragraphs>
  <Slides>1</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BIZ UDPゴシック</vt:lpstr>
      <vt:lpstr>游ゴシック</vt:lpstr>
      <vt:lpstr>Arial</vt:lpstr>
      <vt:lpstr>Calibri</vt:lpstr>
      <vt:lpstr>Office Theme</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山本 達夫</cp:lastModifiedBy>
  <cp:revision>31</cp:revision>
  <dcterms:created xsi:type="dcterms:W3CDTF">2006-08-16T00:00:00Z</dcterms:created>
  <dcterms:modified xsi:type="dcterms:W3CDTF">2026-10-14T12:05:31Z</dcterms:modified>
</cp:coreProperties>
</file>