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6" r:id="rId2"/>
  </p:sldIdLst>
  <p:sldSz cx="16256000" cy="9144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A133"/>
    <a:srgbClr val="FA8C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9" d="100"/>
          <a:sy n="79" d="100"/>
        </p:scale>
        <p:origin x="79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8C72A3-6A92-4348-A7B8-A94A434459FD}" type="datetimeFigureOut">
              <a:rPr kumimoji="1" lang="ja-JP" altLang="en-US" smtClean="0"/>
              <a:t>2026/10/16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77CBA3-B878-4153-913A-0945F23276B8}" type="slidenum">
              <a:rPr kumimoji="1" lang="ja-JP" altLang="en-US" smtClean="0"/>
              <a:t>‹#›</a:t>
            </a:fld>
            <a:endParaRPr kumimoji="1" lang="ja-JP" altLang="en-US"/>
          </a:p>
        </p:txBody>
      </p:sp>
    </p:spTree>
    <p:extLst>
      <p:ext uri="{BB962C8B-B14F-4D97-AF65-F5344CB8AC3E}">
        <p14:creationId xmlns:p14="http://schemas.microsoft.com/office/powerpoint/2010/main" val="202016031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ACCNテーブル31は2023年8月に活動開始。がん治療者の就労支援とキャリアコンサルタントの関わりを考える活動。</a:t>
            </a:r>
          </a:p>
          <a:p>
            <a:r>
              <a:t>第2回交流会：院内でのカウンセリングとキャリア支援活動の実践報告。「患者支援」「キャリア形成支援」の2テーマで交流し、全体共有。</a:t>
            </a:r>
          </a:p>
          <a:p>
            <a:r>
              <a:t>第3回交流会案内：支援団体チームの活動紹介「患者さんとキャリア支援とをつなぐ架け橋に」。自己紹介、意見交換、全体共有を予定。</a:t>
            </a:r>
          </a:p>
          <a:p>
            <a:r>
              <a:t>開催頻度は資料に定例として明記されていないため、数字は記載せず「継続開催」と表現。</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
        <p:nvSpPr>
          <p:cNvPr id="3" name="テキスト ボックス 2">
            <a:extLst>
              <a:ext uri="{FF2B5EF4-FFF2-40B4-BE49-F238E27FC236}">
                <a16:creationId xmlns:a16="http://schemas.microsoft.com/office/drawing/2014/main" id="{EA957144-2F9C-7530-D50B-0D39B160785D}"/>
              </a:ext>
            </a:extLst>
          </p:cNvPr>
          <p:cNvSpPr txBox="1"/>
          <p:nvPr/>
        </p:nvSpPr>
        <p:spPr>
          <a:xfrm>
            <a:off x="1308100" y="2658843"/>
            <a:ext cx="13639800" cy="1896930"/>
          </a:xfrm>
          <a:prstGeom prst="rect">
            <a:avLst/>
          </a:prstGeom>
          <a:noFill/>
          <a:ln>
            <a:noFill/>
          </a:ln>
        </p:spPr>
        <p:txBody>
          <a:bodyPr wrap="square" lIns="36576" tIns="36576" rIns="36576" bIns="18288" rtlCol="0" anchor="ctr">
            <a:spAutoFit/>
          </a:bodyPr>
          <a:lstStyle/>
          <a:p>
            <a:pPr algn="l">
              <a:spcAft>
                <a:spcPts val="700"/>
              </a:spcAft>
              <a:defRPr sz="3200" b="1">
                <a:solidFill>
                  <a:srgbClr val="191919"/>
                </a:solidFill>
                <a:latin typeface="Noto Sans JP"/>
              </a:defRPr>
            </a:pPr>
            <a:r>
              <a:rPr sz="3600" b="1" dirty="0" err="1">
                <a:latin typeface="Noto Sans JP"/>
              </a:rPr>
              <a:t>がんになっても、自分らしく働ける未来へ</a:t>
            </a:r>
            <a:r>
              <a:rPr sz="3600" b="1" dirty="0">
                <a:latin typeface="Noto Sans JP"/>
              </a:rPr>
              <a:t>。</a:t>
            </a:r>
            <a:endParaRPr kumimoji="1" lang="en-US" altLang="ja-JP" sz="3600" b="1" dirty="0">
              <a:latin typeface="BIZ UDPゴシック" panose="020B0400000000000000" pitchFamily="50" charset="-128"/>
              <a:ea typeface="BIZ UDPゴシック" panose="020B0400000000000000" pitchFamily="50" charset="-128"/>
            </a:endParaRPr>
          </a:p>
          <a:p>
            <a:pPr algn="l">
              <a:spcAft>
                <a:spcPts val="700"/>
              </a:spcAft>
              <a:defRPr sz="3200" b="1">
                <a:solidFill>
                  <a:srgbClr val="191919"/>
                </a:solidFill>
                <a:latin typeface="Noto Sans JP"/>
              </a:defRPr>
            </a:pPr>
            <a:r>
              <a:rPr sz="3600" b="1" dirty="0" err="1">
                <a:latin typeface="Noto Sans JP"/>
              </a:rPr>
              <a:t>医療とキャリア支援をつなぎ</a:t>
            </a:r>
            <a:r>
              <a:rPr sz="3600" b="1" dirty="0">
                <a:latin typeface="Noto Sans JP"/>
              </a:rPr>
              <a:t>、</a:t>
            </a:r>
          </a:p>
          <a:p>
            <a:pPr algn="l">
              <a:spcAft>
                <a:spcPts val="700"/>
              </a:spcAft>
              <a:defRPr sz="3200" b="1">
                <a:solidFill>
                  <a:srgbClr val="191919"/>
                </a:solidFill>
                <a:latin typeface="Noto Sans JP"/>
              </a:defRPr>
            </a:pPr>
            <a:r>
              <a:rPr sz="3600" b="1" dirty="0" err="1">
                <a:latin typeface="Noto Sans JP"/>
              </a:rPr>
              <a:t>学び合いを両立支援の実践につなげる場</a:t>
            </a:r>
            <a:r>
              <a:rPr sz="3600" b="1" dirty="0">
                <a:latin typeface="Noto Sans JP"/>
              </a:rPr>
              <a:t>。</a:t>
            </a:r>
          </a:p>
        </p:txBody>
      </p:sp>
      <p:sp>
        <p:nvSpPr>
          <p:cNvPr id="4" name="テキスト ボックス 3">
            <a:extLst>
              <a:ext uri="{FF2B5EF4-FFF2-40B4-BE49-F238E27FC236}">
                <a16:creationId xmlns:a16="http://schemas.microsoft.com/office/drawing/2014/main" id="{9054889F-4DA6-86F5-6184-484BD7A12FA9}"/>
              </a:ext>
            </a:extLst>
          </p:cNvPr>
          <p:cNvSpPr txBox="1"/>
          <p:nvPr/>
        </p:nvSpPr>
        <p:spPr>
          <a:xfrm>
            <a:off x="965200" y="1188720"/>
            <a:ext cx="7863840" cy="941832"/>
          </a:xfrm>
          <a:prstGeom prst="rect">
            <a:avLst/>
          </a:prstGeom>
          <a:noFill/>
          <a:ln>
            <a:noFill/>
          </a:ln>
        </p:spPr>
        <p:txBody>
          <a:bodyPr wrap="square" lIns="36576" tIns="36576" rIns="36576" bIns="18288" rtlCol="0" anchor="ctr">
            <a:spAutoFit/>
          </a:bodyPr>
          <a:lstStyle/>
          <a:p>
            <a:pPr algn="l">
              <a:spcAft>
                <a:spcPts val="0"/>
              </a:spcAft>
              <a:defRPr sz="2300" b="1">
                <a:solidFill>
                  <a:srgbClr val="191919"/>
                </a:solidFill>
                <a:latin typeface="Noto Sans JP"/>
              </a:defRPr>
            </a:pPr>
            <a:r>
              <a:rPr sz="2300" b="1">
                <a:latin typeface="Noto Sans JP"/>
              </a:rPr>
              <a:t>テーブル31：がん治療者の就労支援と</a:t>
            </a:r>
            <a:endParaRPr kumimoji="1" lang="en-US" altLang="ja-JP" sz="3600" b="1" dirty="0">
              <a:latin typeface="BIZ UDPゴシック" panose="020B0400000000000000" pitchFamily="50" charset="-128"/>
              <a:ea typeface="BIZ UDPゴシック" panose="020B0400000000000000" pitchFamily="50" charset="-128"/>
            </a:endParaRPr>
          </a:p>
          <a:p>
            <a:pPr algn="l">
              <a:spcAft>
                <a:spcPts val="0"/>
              </a:spcAft>
              <a:defRPr sz="2300" b="1">
                <a:solidFill>
                  <a:srgbClr val="191919"/>
                </a:solidFill>
                <a:latin typeface="Noto Sans JP"/>
              </a:defRPr>
            </a:pPr>
            <a:r>
              <a:rPr sz="2300" b="1">
                <a:latin typeface="Noto Sans JP"/>
              </a:rPr>
              <a:t>キャリアコンサルタントの関わりを考える</a:t>
            </a:r>
          </a:p>
        </p:txBody>
      </p:sp>
      <p:pic>
        <p:nvPicPr>
          <p:cNvPr id="5" name="図 4">
            <a:extLst>
              <a:ext uri="{FF2B5EF4-FFF2-40B4-BE49-F238E27FC236}">
                <a16:creationId xmlns:a16="http://schemas.microsoft.com/office/drawing/2014/main" id="{FB74E9CB-1B22-00DA-90D3-E5862AA4FFA3}"/>
              </a:ext>
            </a:extLst>
          </p:cNvPr>
          <p:cNvPicPr>
            <a:picLocks noChangeAspect="1"/>
          </p:cNvPicPr>
          <p:nvPr/>
        </p:nvPicPr>
        <p:blipFill>
          <a:blip r:embed="rId4"/>
          <a:stretch>
            <a:fillRect/>
          </a:stretch>
        </p:blipFill>
        <p:spPr>
          <a:xfrm>
            <a:off x="965200" y="6248400"/>
            <a:ext cx="671052" cy="533400"/>
          </a:xfrm>
          <a:prstGeom prst="rect">
            <a:avLst/>
          </a:prstGeom>
        </p:spPr>
      </p:pic>
      <p:sp>
        <p:nvSpPr>
          <p:cNvPr id="6" name="テキスト ボックス 5">
            <a:extLst>
              <a:ext uri="{FF2B5EF4-FFF2-40B4-BE49-F238E27FC236}">
                <a16:creationId xmlns:a16="http://schemas.microsoft.com/office/drawing/2014/main" id="{F4286140-1CD1-E36C-F5A4-3E11ECED7F97}"/>
              </a:ext>
            </a:extLst>
          </p:cNvPr>
          <p:cNvSpPr txBox="1"/>
          <p:nvPr/>
        </p:nvSpPr>
        <p:spPr>
          <a:xfrm>
            <a:off x="9595689" y="6248400"/>
            <a:ext cx="5376672" cy="1920240"/>
          </a:xfrm>
          <a:prstGeom prst="rect">
            <a:avLst/>
          </a:prstGeom>
          <a:noFill/>
          <a:ln>
            <a:noFill/>
          </a:ln>
        </p:spPr>
        <p:txBody>
          <a:bodyPr wrap="square" lIns="36576" tIns="36576" rIns="36576" bIns="18288" rtlCol="0" anchor="t">
            <a:spAutoFit/>
          </a:bodyPr>
          <a:lstStyle/>
          <a:p>
            <a:pPr algn="l">
              <a:spcAft>
                <a:spcPts val="2000"/>
              </a:spcAft>
              <a:defRPr sz="1800" b="1">
                <a:solidFill>
                  <a:srgbClr val="191919"/>
                </a:solidFill>
                <a:latin typeface="Noto Sans JP"/>
              </a:defRPr>
            </a:pPr>
            <a:r>
              <a:rPr sz="1800" b="1" dirty="0" err="1">
                <a:latin typeface="Noto Sans JP"/>
              </a:rPr>
              <a:t>患者さんの就労を支えたい医療従事者</a:t>
            </a:r>
            <a:endParaRPr kumimoji="1" lang="en-US" altLang="ja-JP" sz="2800" b="1" dirty="0">
              <a:latin typeface="BIZ UDPゴシック" panose="020B0400000000000000" pitchFamily="50" charset="-128"/>
              <a:ea typeface="BIZ UDPゴシック" panose="020B0400000000000000" pitchFamily="50" charset="-128"/>
            </a:endParaRPr>
          </a:p>
          <a:p>
            <a:pPr algn="l">
              <a:spcAft>
                <a:spcPts val="2000"/>
              </a:spcAft>
              <a:defRPr sz="1800" b="1">
                <a:solidFill>
                  <a:srgbClr val="191919"/>
                </a:solidFill>
                <a:latin typeface="Noto Sans JP"/>
              </a:defRPr>
            </a:pPr>
            <a:r>
              <a:rPr sz="1800" b="1" dirty="0" err="1">
                <a:latin typeface="Noto Sans JP"/>
              </a:rPr>
              <a:t>医療と連携したいキャリアコンサルタント</a:t>
            </a:r>
            <a:endParaRPr sz="1800" b="1" dirty="0">
              <a:latin typeface="Noto Sans JP"/>
            </a:endParaRPr>
          </a:p>
          <a:p>
            <a:pPr algn="l">
              <a:spcAft>
                <a:spcPts val="2000"/>
              </a:spcAft>
              <a:defRPr sz="1800" b="1">
                <a:solidFill>
                  <a:srgbClr val="191919"/>
                </a:solidFill>
                <a:latin typeface="Noto Sans JP"/>
              </a:defRPr>
            </a:pPr>
            <a:r>
              <a:rPr sz="1800" b="1" dirty="0" err="1">
                <a:latin typeface="Noto Sans JP"/>
              </a:rPr>
              <a:t>専門職との連携を広げたい支援団体の方</a:t>
            </a:r>
            <a:endParaRPr sz="1800" b="1" dirty="0">
              <a:latin typeface="Noto Sans JP"/>
            </a:endParaRPr>
          </a:p>
        </p:txBody>
      </p:sp>
      <p:sp>
        <p:nvSpPr>
          <p:cNvPr id="7" name="テキスト ボックス 6">
            <a:extLst>
              <a:ext uri="{FF2B5EF4-FFF2-40B4-BE49-F238E27FC236}">
                <a16:creationId xmlns:a16="http://schemas.microsoft.com/office/drawing/2014/main" id="{461578F5-4D77-D677-9725-3C9F185E2899}"/>
              </a:ext>
            </a:extLst>
          </p:cNvPr>
          <p:cNvSpPr txBox="1"/>
          <p:nvPr/>
        </p:nvSpPr>
        <p:spPr>
          <a:xfrm>
            <a:off x="1775460" y="6248400"/>
            <a:ext cx="6217920" cy="584775"/>
          </a:xfrm>
          <a:prstGeom prst="rect">
            <a:avLst/>
          </a:prstGeom>
          <a:noFill/>
          <a:ln>
            <a:noFill/>
          </a:ln>
        </p:spPr>
        <p:txBody>
          <a:bodyPr wrap="square" lIns="36576" tIns="36576" rIns="36576" bIns="18288" rtlCol="0" anchor="ctr">
            <a:spAutoFit/>
          </a:bodyPr>
          <a:lstStyle/>
          <a:p>
            <a:pPr algn="l">
              <a:spcAft>
                <a:spcPts val="0"/>
              </a:spcAft>
              <a:defRPr sz="2400" b="1">
                <a:solidFill>
                  <a:srgbClr val="191919"/>
                </a:solidFill>
                <a:latin typeface="Noto Sans JP"/>
              </a:defRPr>
            </a:pPr>
            <a:r>
              <a:rPr sz="2400" b="1">
                <a:latin typeface="Noto Sans JP"/>
              </a:rPr>
              <a:t>オンライン交流会を継続開催</a:t>
            </a:r>
            <a:endParaRPr kumimoji="1" lang="en-US" altLang="ja-JP" sz="3200" b="1" dirty="0">
              <a:latin typeface="BIZ UDPゴシック" panose="020B0400000000000000" pitchFamily="50" charset="-128"/>
              <a:ea typeface="BIZ UDPゴシック" panose="020B0400000000000000" pitchFamily="50" charset="-128"/>
            </a:endParaRPr>
          </a:p>
        </p:txBody>
      </p:sp>
      <p:sp>
        <p:nvSpPr>
          <p:cNvPr id="12" name="フローチャート: 端子 11">
            <a:extLst>
              <a:ext uri="{FF2B5EF4-FFF2-40B4-BE49-F238E27FC236}">
                <a16:creationId xmlns:a16="http://schemas.microsoft.com/office/drawing/2014/main" id="{E47F0126-0B12-9C2E-3525-EF25E0D605F6}"/>
              </a:ext>
            </a:extLst>
          </p:cNvPr>
          <p:cNvSpPr/>
          <p:nvPr/>
        </p:nvSpPr>
        <p:spPr>
          <a:xfrm>
            <a:off x="9042400" y="1440580"/>
            <a:ext cx="1930400" cy="506343"/>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18288" rtlCol="0" anchor="ctr"/>
          <a:lstStyle/>
          <a:p>
            <a:pPr algn="ctr">
              <a:spcAft>
                <a:spcPts val="0"/>
              </a:spcAft>
              <a:defRPr sz="2000" b="1">
                <a:solidFill>
                  <a:srgbClr val="191919"/>
                </a:solidFill>
                <a:latin typeface="Noto Sans JP"/>
              </a:defRPr>
            </a:pPr>
            <a:r>
              <a:rPr sz="2000" b="1">
                <a:latin typeface="Noto Sans JP"/>
              </a:rPr>
              <a:t>#両立支援</a:t>
            </a:r>
            <a:endParaRPr kumimoji="1" lang="ja-JP" altLang="en-US"/>
          </a:p>
        </p:txBody>
      </p:sp>
      <p:sp>
        <p:nvSpPr>
          <p:cNvPr id="14" name="フローチャート: 端子 13">
            <a:extLst>
              <a:ext uri="{FF2B5EF4-FFF2-40B4-BE49-F238E27FC236}">
                <a16:creationId xmlns:a16="http://schemas.microsoft.com/office/drawing/2014/main" id="{80A90F85-1E9F-B608-9B2D-91433D5C0ADF}"/>
              </a:ext>
            </a:extLst>
          </p:cNvPr>
          <p:cNvSpPr/>
          <p:nvPr/>
        </p:nvSpPr>
        <p:spPr>
          <a:xfrm>
            <a:off x="11256125" y="1440580"/>
            <a:ext cx="1930400" cy="506343"/>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18288" rtlCol="0" anchor="ctr"/>
          <a:lstStyle/>
          <a:p>
            <a:pPr algn="ctr">
              <a:spcAft>
                <a:spcPts val="0"/>
              </a:spcAft>
              <a:defRPr sz="2000" b="1">
                <a:solidFill>
                  <a:srgbClr val="191919"/>
                </a:solidFill>
                <a:latin typeface="Noto Sans JP"/>
              </a:defRPr>
            </a:pPr>
            <a:r>
              <a:rPr sz="2000" b="1">
                <a:latin typeface="Noto Sans JP"/>
              </a:rPr>
              <a:t>#医療連携</a:t>
            </a:r>
            <a:endParaRPr kumimoji="1" lang="ja-JP" altLang="en-US"/>
          </a:p>
        </p:txBody>
      </p:sp>
      <p:sp>
        <p:nvSpPr>
          <p:cNvPr id="15" name="フローチャート: 端子 14">
            <a:extLst>
              <a:ext uri="{FF2B5EF4-FFF2-40B4-BE49-F238E27FC236}">
                <a16:creationId xmlns:a16="http://schemas.microsoft.com/office/drawing/2014/main" id="{7FFE7809-2C94-1EC5-B114-7E0A67668A64}"/>
              </a:ext>
            </a:extLst>
          </p:cNvPr>
          <p:cNvSpPr/>
          <p:nvPr/>
        </p:nvSpPr>
        <p:spPr>
          <a:xfrm>
            <a:off x="13469851" y="1440580"/>
            <a:ext cx="1930400" cy="506343"/>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18288" rtlCol="0" anchor="ctr"/>
          <a:lstStyle/>
          <a:p>
            <a:pPr algn="ctr">
              <a:spcAft>
                <a:spcPts val="0"/>
              </a:spcAft>
              <a:defRPr sz="2000" b="1">
                <a:solidFill>
                  <a:srgbClr val="191919"/>
                </a:solidFill>
                <a:latin typeface="Noto Sans JP"/>
              </a:defRPr>
            </a:pPr>
            <a:r>
              <a:rPr sz="2000" b="1">
                <a:latin typeface="Noto Sans JP"/>
              </a:rPr>
              <a:t>#キャリア</a:t>
            </a:r>
            <a:endParaRPr kumimoji="1" lang="ja-JP" altLang="en-US"/>
          </a:p>
        </p:txBody>
      </p:sp>
      <p:sp>
        <p:nvSpPr>
          <p:cNvPr id="16" name="フローチャート: 端子 15">
            <a:extLst>
              <a:ext uri="{FF2B5EF4-FFF2-40B4-BE49-F238E27FC236}">
                <a16:creationId xmlns:a16="http://schemas.microsoft.com/office/drawing/2014/main" id="{A50385F7-71B1-ECD1-C9B6-9F97E1FF60D7}"/>
              </a:ext>
            </a:extLst>
          </p:cNvPr>
          <p:cNvSpPr/>
          <p:nvPr/>
        </p:nvSpPr>
        <p:spPr>
          <a:xfrm>
            <a:off x="1283639" y="6893851"/>
            <a:ext cx="1930400" cy="506343"/>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18288" rtlCol="0" anchor="ctr"/>
          <a:lstStyle/>
          <a:p>
            <a:pPr algn="ctr">
              <a:spcAft>
                <a:spcPts val="0"/>
              </a:spcAft>
              <a:defRPr sz="2000" b="1">
                <a:solidFill>
                  <a:srgbClr val="191919"/>
                </a:solidFill>
                <a:latin typeface="Noto Sans JP"/>
              </a:defRPr>
            </a:pPr>
            <a:r>
              <a:rPr sz="2000" b="1">
                <a:latin typeface="Noto Sans JP"/>
              </a:rPr>
              <a:t>事例共有</a:t>
            </a:r>
            <a:endParaRPr kumimoji="1" lang="ja-JP" altLang="en-US"/>
          </a:p>
        </p:txBody>
      </p:sp>
      <p:sp>
        <p:nvSpPr>
          <p:cNvPr id="17" name="フローチャート: 端子 16">
            <a:extLst>
              <a:ext uri="{FF2B5EF4-FFF2-40B4-BE49-F238E27FC236}">
                <a16:creationId xmlns:a16="http://schemas.microsoft.com/office/drawing/2014/main" id="{6FF0A26A-350B-8C7A-E129-16016F667D32}"/>
              </a:ext>
            </a:extLst>
          </p:cNvPr>
          <p:cNvSpPr/>
          <p:nvPr/>
        </p:nvSpPr>
        <p:spPr>
          <a:xfrm>
            <a:off x="3637988" y="6893851"/>
            <a:ext cx="1930400" cy="506343"/>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18288" rtlCol="0" anchor="ctr"/>
          <a:lstStyle/>
          <a:p>
            <a:pPr algn="ctr">
              <a:spcAft>
                <a:spcPts val="0"/>
              </a:spcAft>
              <a:defRPr sz="2000" b="1">
                <a:solidFill>
                  <a:srgbClr val="191919"/>
                </a:solidFill>
                <a:latin typeface="Noto Sans JP"/>
              </a:defRPr>
            </a:pPr>
            <a:r>
              <a:rPr sz="2000" b="1">
                <a:latin typeface="Noto Sans JP"/>
              </a:rPr>
              <a:t>意見交換</a:t>
            </a:r>
            <a:endParaRPr kumimoji="1" lang="ja-JP" altLang="en-US"/>
          </a:p>
        </p:txBody>
      </p:sp>
      <p:sp>
        <p:nvSpPr>
          <p:cNvPr id="18" name="フローチャート: 端子 17">
            <a:extLst>
              <a:ext uri="{FF2B5EF4-FFF2-40B4-BE49-F238E27FC236}">
                <a16:creationId xmlns:a16="http://schemas.microsoft.com/office/drawing/2014/main" id="{502A6216-23C3-8A56-B3BA-562E7EC91363}"/>
              </a:ext>
            </a:extLst>
          </p:cNvPr>
          <p:cNvSpPr/>
          <p:nvPr/>
        </p:nvSpPr>
        <p:spPr>
          <a:xfrm>
            <a:off x="5992337" y="6893851"/>
            <a:ext cx="1930400" cy="506343"/>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18288" rtlCol="0" anchor="ctr"/>
          <a:lstStyle/>
          <a:p>
            <a:pPr algn="ctr">
              <a:spcAft>
                <a:spcPts val="0"/>
              </a:spcAft>
              <a:defRPr sz="2000" b="1">
                <a:solidFill>
                  <a:srgbClr val="191919"/>
                </a:solidFill>
                <a:latin typeface="Noto Sans JP"/>
              </a:defRPr>
            </a:pPr>
            <a:r>
              <a:rPr sz="2000" b="1">
                <a:latin typeface="Noto Sans JP"/>
              </a:rPr>
              <a:t>チーム活動</a:t>
            </a:r>
            <a:endParaRPr kumimoji="1" lang="ja-JP" altLang="en-US"/>
          </a:p>
        </p:txBody>
      </p:sp>
      <p:sp>
        <p:nvSpPr>
          <p:cNvPr id="8" name="テキスト ボックス 7">
            <a:extLst>
              <a:ext uri="{FF2B5EF4-FFF2-40B4-BE49-F238E27FC236}">
                <a16:creationId xmlns:a16="http://schemas.microsoft.com/office/drawing/2014/main" id="{702A01B2-1DDA-2CF5-3938-89EB0E0A90DC}"/>
              </a:ext>
            </a:extLst>
          </p:cNvPr>
          <p:cNvSpPr txBox="1"/>
          <p:nvPr/>
        </p:nvSpPr>
        <p:spPr>
          <a:xfrm>
            <a:off x="1831371" y="7527485"/>
            <a:ext cx="5882148" cy="523220"/>
          </a:xfrm>
          <a:prstGeom prst="rect">
            <a:avLst/>
          </a:prstGeom>
          <a:noFill/>
        </p:spPr>
        <p:txBody>
          <a:bodyPr wrap="square" rtlCol="0">
            <a:spAutoFit/>
          </a:bodyPr>
          <a:lstStyle/>
          <a:p>
            <a:r>
              <a:rPr kumimoji="1" lang="ja-JP" altLang="en-US" sz="2800" b="1" dirty="0"/>
              <a:t>随時開催</a:t>
            </a:r>
          </a:p>
        </p:txBody>
      </p:sp>
      <p:sp>
        <p:nvSpPr>
          <p:cNvPr id="10" name="テキスト ボックス 9">
            <a:extLst>
              <a:ext uri="{FF2B5EF4-FFF2-40B4-BE49-F238E27FC236}">
                <a16:creationId xmlns:a16="http://schemas.microsoft.com/office/drawing/2014/main" id="{498A921D-4381-A964-BBB1-F6C4889295FF}"/>
              </a:ext>
            </a:extLst>
          </p:cNvPr>
          <p:cNvSpPr txBox="1"/>
          <p:nvPr/>
        </p:nvSpPr>
        <p:spPr>
          <a:xfrm>
            <a:off x="10261600" y="337860"/>
            <a:ext cx="5412997" cy="461665"/>
          </a:xfrm>
          <a:prstGeom prst="rect">
            <a:avLst/>
          </a:prstGeom>
          <a:noFill/>
        </p:spPr>
        <p:txBody>
          <a:bodyPr wrap="square" rtlCol="0">
            <a:spAutoFit/>
          </a:bodyPr>
          <a:lstStyle/>
          <a:p>
            <a:r>
              <a:rPr kumimoji="1" lang="ja-JP" altLang="en-US" sz="2400" b="1" dirty="0">
                <a:solidFill>
                  <a:schemeClr val="tx1">
                    <a:lumMod val="50000"/>
                    <a:lumOff val="50000"/>
                  </a:schemeClr>
                </a:solidFill>
                <a:latin typeface="BIZ UDPゴシック" panose="020B0400000000000000" pitchFamily="50" charset="-128"/>
                <a:ea typeface="BIZ UDPゴシック" panose="020B0400000000000000" pitchFamily="50" charset="-128"/>
              </a:rPr>
              <a:t>　　　</a:t>
            </a:r>
            <a:r>
              <a:rPr kumimoji="1" lang="en-US" altLang="ja-JP" sz="2400" b="1" dirty="0">
                <a:solidFill>
                  <a:schemeClr val="tx1">
                    <a:lumMod val="50000"/>
                    <a:lumOff val="50000"/>
                  </a:schemeClr>
                </a:solidFill>
                <a:latin typeface="BIZ UDPゴシック" panose="020B0400000000000000" pitchFamily="50" charset="-128"/>
                <a:ea typeface="BIZ UDPゴシック" panose="020B0400000000000000" pitchFamily="50" charset="-128"/>
              </a:rPr>
              <a:t>ACCN</a:t>
            </a:r>
            <a:r>
              <a:rPr kumimoji="1" lang="ja-JP" altLang="en-US" sz="2400" b="1" dirty="0">
                <a:solidFill>
                  <a:schemeClr val="tx1">
                    <a:lumMod val="50000"/>
                    <a:lumOff val="50000"/>
                  </a:schemeClr>
                </a:solidFill>
                <a:latin typeface="BIZ UDPゴシック" panose="020B0400000000000000" pitchFamily="50" charset="-128"/>
                <a:ea typeface="BIZ UDPゴシック" panose="020B0400000000000000" pitchFamily="50" charset="-128"/>
              </a:rPr>
              <a:t>テーブルプロファイル</a:t>
            </a:r>
          </a:p>
        </p:txBody>
      </p:sp>
      <p:pic>
        <p:nvPicPr>
          <p:cNvPr id="13" name="図 12">
            <a:extLst>
              <a:ext uri="{FF2B5EF4-FFF2-40B4-BE49-F238E27FC236}">
                <a16:creationId xmlns:a16="http://schemas.microsoft.com/office/drawing/2014/main" id="{6E91F048-8388-ADCF-0CCF-D3A23C2C55F4}"/>
              </a:ext>
            </a:extLst>
          </p:cNvPr>
          <p:cNvPicPr>
            <a:picLocks noChangeAspect="1"/>
          </p:cNvPicPr>
          <p:nvPr/>
        </p:nvPicPr>
        <p:blipFill>
          <a:blip r:embed="rId5"/>
          <a:stretch>
            <a:fillRect/>
          </a:stretch>
        </p:blipFill>
        <p:spPr>
          <a:xfrm>
            <a:off x="15176500" y="117010"/>
            <a:ext cx="755970" cy="75597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110</TotalTime>
  <Words>80</Words>
  <Application>Microsoft Office PowerPoint</Application>
  <PresentationFormat>ユーザー設定</PresentationFormat>
  <Paragraphs>21</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BIZ UDPゴシック</vt:lpstr>
      <vt:lpstr>Noto Sans JP</vt:lpstr>
      <vt:lpstr>游ゴシック</vt:lpstr>
      <vt:lpstr>Arial</vt:lpstr>
      <vt:lpstr>Calibri</vt:lpstr>
      <vt:lpstr>Office Theme</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山本 達夫</cp:lastModifiedBy>
  <cp:revision>14</cp:revision>
  <dcterms:created xsi:type="dcterms:W3CDTF">2006-08-16T00:00:00Z</dcterms:created>
  <dcterms:modified xsi:type="dcterms:W3CDTF">2026-10-16T03:52:25Z</dcterms:modified>
</cp:coreProperties>
</file>