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8" r:id="rId2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A133"/>
    <a:srgbClr val="FA8C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9" d="100"/>
          <a:sy n="79" d="100"/>
        </p:scale>
        <p:origin x="798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83527B-F167-4839-99F3-18D65F50B876}" type="datetimeFigureOut">
              <a:rPr kumimoji="1" lang="ja-JP" altLang="en-US" smtClean="0"/>
              <a:t>2026/10/14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EC472F-7896-40CC-B22A-05C49DBED0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61872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2F60AD-8DCC-4E02-975D-5752ACE1432E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62184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A957144-2F9C-7530-D50B-0D39B160785D}"/>
              </a:ext>
            </a:extLst>
          </p:cNvPr>
          <p:cNvSpPr txBox="1"/>
          <p:nvPr/>
        </p:nvSpPr>
        <p:spPr>
          <a:xfrm>
            <a:off x="876305" y="2640511"/>
            <a:ext cx="14652247" cy="206210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このテーブルでは、障がい者の就労支援の現場で様々な立場で働いておられる</a:t>
            </a:r>
            <a:endParaRPr kumimoji="1" lang="en-US" altLang="ja-JP" sz="32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sz="3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キャリアコンサルタントの方から、現状と課題について話題提供をいただきます。それをもとに就労や定着の支援に留まらず、支援者と当事者が「ともに成長する」ための展望について意見交換をしていきます。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054889F-4DA6-86F5-6184-484BD7A12FA9}"/>
              </a:ext>
            </a:extLst>
          </p:cNvPr>
          <p:cNvSpPr txBox="1"/>
          <p:nvPr/>
        </p:nvSpPr>
        <p:spPr>
          <a:xfrm>
            <a:off x="965200" y="1020375"/>
            <a:ext cx="10087715" cy="113877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テーブル</a:t>
            </a:r>
            <a:r>
              <a:rPr kumimoji="1" lang="en-US" altLang="ja-JP" sz="28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14:</a:t>
            </a:r>
            <a:r>
              <a:rPr kumimoji="1" lang="ja-JP" altLang="en-US" sz="3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キャリアコンサルタントの視点で考える</a:t>
            </a:r>
          </a:p>
          <a:p>
            <a:r>
              <a:rPr kumimoji="1" lang="ja-JP" altLang="en-US" sz="36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障がい者雇用支援　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FB74E9CB-1B22-00DA-90D3-E5862AA4FF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5200" y="6248400"/>
            <a:ext cx="671052" cy="533400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4286140-1CD1-E36C-F5A4-3E11ECED7F97}"/>
              </a:ext>
            </a:extLst>
          </p:cNvPr>
          <p:cNvSpPr txBox="1"/>
          <p:nvPr/>
        </p:nvSpPr>
        <p:spPr>
          <a:xfrm>
            <a:off x="9336757" y="6156547"/>
            <a:ext cx="6477001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障がい者のキャリア形成に関心がある方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61578F5-4D77-D677-9725-3C9F185E2899}"/>
              </a:ext>
            </a:extLst>
          </p:cNvPr>
          <p:cNvSpPr txBox="1"/>
          <p:nvPr/>
        </p:nvSpPr>
        <p:spPr>
          <a:xfrm>
            <a:off x="1701103" y="6232366"/>
            <a:ext cx="7446803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四半期に１度の割合で土曜日の午前中実施／オンライン</a:t>
            </a:r>
          </a:p>
        </p:txBody>
      </p:sp>
      <p:sp>
        <p:nvSpPr>
          <p:cNvPr id="14" name="フローチャート: 端子 13">
            <a:extLst>
              <a:ext uri="{FF2B5EF4-FFF2-40B4-BE49-F238E27FC236}">
                <a16:creationId xmlns:a16="http://schemas.microsoft.com/office/drawing/2014/main" id="{80A90F85-1E9F-B608-9B2D-91433D5C0ADF}"/>
              </a:ext>
            </a:extLst>
          </p:cNvPr>
          <p:cNvSpPr/>
          <p:nvPr/>
        </p:nvSpPr>
        <p:spPr>
          <a:xfrm>
            <a:off x="11105753" y="1322666"/>
            <a:ext cx="2074969" cy="668324"/>
          </a:xfrm>
          <a:prstGeom prst="flowChartTerminator">
            <a:avLst/>
          </a:prstGeom>
          <a:solidFill>
            <a:srgbClr val="FBA1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b="1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＃支援から</a:t>
            </a:r>
            <a:endParaRPr kumimoji="1" lang="en-US" altLang="ja-JP" sz="2000" b="1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kumimoji="1" lang="ja-JP" altLang="en-US" sz="2000" b="1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協働へ</a:t>
            </a:r>
            <a:endParaRPr kumimoji="1" lang="en-US" altLang="ja-JP" sz="2000" b="1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5" name="フローチャート: 端子 14">
            <a:extLst>
              <a:ext uri="{FF2B5EF4-FFF2-40B4-BE49-F238E27FC236}">
                <a16:creationId xmlns:a16="http://schemas.microsoft.com/office/drawing/2014/main" id="{7FFE7809-2C94-1EC5-B114-7E0A67668A64}"/>
              </a:ext>
            </a:extLst>
          </p:cNvPr>
          <p:cNvSpPr/>
          <p:nvPr/>
        </p:nvSpPr>
        <p:spPr>
          <a:xfrm>
            <a:off x="13255912" y="1322666"/>
            <a:ext cx="2144338" cy="668324"/>
          </a:xfrm>
          <a:prstGeom prst="flowChartTerminator">
            <a:avLst/>
          </a:prstGeom>
          <a:solidFill>
            <a:srgbClr val="FBA1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b="1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＃</a:t>
            </a:r>
            <a:r>
              <a:rPr kumimoji="1" lang="ja-JP" altLang="en-US" sz="1600" b="1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今の課題を</a:t>
            </a:r>
            <a:endParaRPr kumimoji="1" lang="en-US" altLang="ja-JP" sz="1600" b="1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kumimoji="1" lang="ja-JP" altLang="en-US" sz="1600" b="1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将来の展望へ</a:t>
            </a:r>
          </a:p>
        </p:txBody>
      </p:sp>
      <p:sp>
        <p:nvSpPr>
          <p:cNvPr id="16" name="フローチャート: 端子 15">
            <a:extLst>
              <a:ext uri="{FF2B5EF4-FFF2-40B4-BE49-F238E27FC236}">
                <a16:creationId xmlns:a16="http://schemas.microsoft.com/office/drawing/2014/main" id="{A50385F7-71B1-ECD1-C9B6-9F97E1FF60D7}"/>
              </a:ext>
            </a:extLst>
          </p:cNvPr>
          <p:cNvSpPr/>
          <p:nvPr/>
        </p:nvSpPr>
        <p:spPr>
          <a:xfrm>
            <a:off x="1516836" y="6870100"/>
            <a:ext cx="1930400" cy="630078"/>
          </a:xfrm>
          <a:prstGeom prst="flowChartTerminator">
            <a:avLst/>
          </a:prstGeom>
          <a:solidFill>
            <a:srgbClr val="FBA1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講 話</a:t>
            </a:r>
            <a:endParaRPr kumimoji="1" lang="en-US" altLang="ja-JP" b="1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7" name="フローチャート: 端子 16">
            <a:extLst>
              <a:ext uri="{FF2B5EF4-FFF2-40B4-BE49-F238E27FC236}">
                <a16:creationId xmlns:a16="http://schemas.microsoft.com/office/drawing/2014/main" id="{6FF0A26A-350B-8C7A-E129-16016F667D32}"/>
              </a:ext>
            </a:extLst>
          </p:cNvPr>
          <p:cNvSpPr/>
          <p:nvPr/>
        </p:nvSpPr>
        <p:spPr>
          <a:xfrm>
            <a:off x="3615919" y="6870100"/>
            <a:ext cx="1930400" cy="630078"/>
          </a:xfrm>
          <a:prstGeom prst="flowChartTerminator">
            <a:avLst/>
          </a:prstGeom>
          <a:solidFill>
            <a:srgbClr val="FBA1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b="1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意見交換</a:t>
            </a:r>
            <a:endParaRPr kumimoji="1" lang="en-US" altLang="ja-JP" sz="2000" b="1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F1F0EF6-2453-0884-7C9B-F7366663384F}"/>
              </a:ext>
            </a:extLst>
          </p:cNvPr>
          <p:cNvSpPr txBox="1"/>
          <p:nvPr/>
        </p:nvSpPr>
        <p:spPr>
          <a:xfrm>
            <a:off x="9336757" y="6787490"/>
            <a:ext cx="6919243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障がい者の就労・定着支援に関心がある方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31B6993-5E6B-65AD-6289-C28757070D1F}"/>
              </a:ext>
            </a:extLst>
          </p:cNvPr>
          <p:cNvSpPr txBox="1"/>
          <p:nvPr/>
        </p:nvSpPr>
        <p:spPr>
          <a:xfrm>
            <a:off x="908796" y="7600205"/>
            <a:ext cx="15953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 b="1" dirty="0">
                <a:solidFill>
                  <a:schemeClr val="accent6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学習・勉強系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69642637-81B9-037A-160D-A13F1A5569AB}"/>
              </a:ext>
            </a:extLst>
          </p:cNvPr>
          <p:cNvSpPr txBox="1"/>
          <p:nvPr/>
        </p:nvSpPr>
        <p:spPr>
          <a:xfrm>
            <a:off x="5712645" y="7600205"/>
            <a:ext cx="24897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 b="1" dirty="0">
                <a:solidFill>
                  <a:schemeClr val="accent6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外部活動・イベント系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013895C0-9279-2449-51F7-029C90128B3B}"/>
              </a:ext>
            </a:extLst>
          </p:cNvPr>
          <p:cNvSpPr txBox="1"/>
          <p:nvPr/>
        </p:nvSpPr>
        <p:spPr>
          <a:xfrm>
            <a:off x="14026978" y="8836223"/>
            <a:ext cx="2229022" cy="30777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一般財団法人</a:t>
            </a:r>
            <a:r>
              <a:rPr kumimoji="1" lang="en-US" altLang="ja-JP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ACCN</a:t>
            </a:r>
            <a:endParaRPr kumimoji="1" lang="ja-JP" alt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2D0C3245-FD1B-D30C-D6E9-DD422E39E103}"/>
              </a:ext>
            </a:extLst>
          </p:cNvPr>
          <p:cNvSpPr txBox="1"/>
          <p:nvPr/>
        </p:nvSpPr>
        <p:spPr>
          <a:xfrm>
            <a:off x="10261600" y="337860"/>
            <a:ext cx="54129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　</a:t>
            </a:r>
            <a:r>
              <a:rPr kumimoji="1" lang="en-US" altLang="ja-JP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ACCN</a:t>
            </a:r>
            <a:r>
              <a:rPr kumimoji="1" lang="ja-JP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テーブルプロファイル</a:t>
            </a:r>
          </a:p>
        </p:txBody>
      </p:sp>
      <p:pic>
        <p:nvPicPr>
          <p:cNvPr id="34" name="図 33">
            <a:extLst>
              <a:ext uri="{FF2B5EF4-FFF2-40B4-BE49-F238E27FC236}">
                <a16:creationId xmlns:a16="http://schemas.microsoft.com/office/drawing/2014/main" id="{C43CE9A4-C339-5A0C-714F-0CBEE8EA5C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176500" y="117010"/>
            <a:ext cx="755970" cy="755970"/>
          </a:xfrm>
          <a:prstGeom prst="rect">
            <a:avLst/>
          </a:prstGeom>
        </p:spPr>
      </p:pic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F48BC20A-1985-1322-D00F-BC54018A2A6E}"/>
              </a:ext>
            </a:extLst>
          </p:cNvPr>
          <p:cNvCxnSpPr>
            <a:cxnSpLocks/>
            <a:endCxn id="10" idx="1"/>
          </p:cNvCxnSpPr>
          <p:nvPr/>
        </p:nvCxnSpPr>
        <p:spPr>
          <a:xfrm flipV="1">
            <a:off x="2554009" y="7800260"/>
            <a:ext cx="3158636" cy="19088"/>
          </a:xfrm>
          <a:prstGeom prst="line">
            <a:avLst/>
          </a:prstGeom>
          <a:ln w="88900" cap="rnd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B1332135-C740-BB55-9978-92D610DEFFB6}"/>
              </a:ext>
            </a:extLst>
          </p:cNvPr>
          <p:cNvSpPr txBox="1"/>
          <p:nvPr/>
        </p:nvSpPr>
        <p:spPr>
          <a:xfrm>
            <a:off x="9336757" y="7417346"/>
            <a:ext cx="6248401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「ともに成長する支援」に興味がある方</a:t>
            </a:r>
          </a:p>
        </p:txBody>
      </p:sp>
      <p:sp>
        <p:nvSpPr>
          <p:cNvPr id="20" name="楕円 19">
            <a:extLst>
              <a:ext uri="{FF2B5EF4-FFF2-40B4-BE49-F238E27FC236}">
                <a16:creationId xmlns:a16="http://schemas.microsoft.com/office/drawing/2014/main" id="{34294651-BB0F-1FA1-1855-C5A45592219B}"/>
              </a:ext>
            </a:extLst>
          </p:cNvPr>
          <p:cNvSpPr/>
          <p:nvPr/>
        </p:nvSpPr>
        <p:spPr>
          <a:xfrm>
            <a:off x="3070461" y="7652547"/>
            <a:ext cx="304800" cy="36193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フローチャート: 端子 17">
            <a:extLst>
              <a:ext uri="{FF2B5EF4-FFF2-40B4-BE49-F238E27FC236}">
                <a16:creationId xmlns:a16="http://schemas.microsoft.com/office/drawing/2014/main" id="{C41D68C4-A37D-B69F-B199-3F02B5D2D400}"/>
              </a:ext>
            </a:extLst>
          </p:cNvPr>
          <p:cNvSpPr/>
          <p:nvPr/>
        </p:nvSpPr>
        <p:spPr>
          <a:xfrm>
            <a:off x="5735170" y="6870100"/>
            <a:ext cx="1930400" cy="630078"/>
          </a:xfrm>
          <a:prstGeom prst="flowChartTerminator">
            <a:avLst/>
          </a:prstGeom>
          <a:solidFill>
            <a:srgbClr val="FBA1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b="1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提案・提言</a:t>
            </a:r>
            <a:endParaRPr kumimoji="1" lang="en-US" altLang="ja-JP" sz="2000" b="1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</TotalTime>
  <Words>169</Words>
  <Application>Microsoft Office PowerPoint</Application>
  <PresentationFormat>ユーザー設定</PresentationFormat>
  <Paragraphs>20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BIZ UDPゴシック</vt:lpstr>
      <vt:lpstr>游ゴシック</vt:lpstr>
      <vt:lpstr>Arial</vt:lpstr>
      <vt:lpstr>Calibri</vt:lpstr>
      <vt:lpstr>Office Theme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山本 達夫</cp:lastModifiedBy>
  <cp:revision>30</cp:revision>
  <dcterms:created xsi:type="dcterms:W3CDTF">2006-08-16T00:00:00Z</dcterms:created>
  <dcterms:modified xsi:type="dcterms:W3CDTF">2026-10-14T01:24:51Z</dcterms:modified>
</cp:coreProperties>
</file>